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733" r:id="rId5"/>
    <p:sldId id="2752" r:id="rId6"/>
    <p:sldId id="2734" r:id="rId7"/>
    <p:sldId id="856" r:id="rId8"/>
    <p:sldId id="841" r:id="rId9"/>
    <p:sldId id="2749" r:id="rId10"/>
    <p:sldId id="864" r:id="rId11"/>
    <p:sldId id="2754" r:id="rId12"/>
    <p:sldId id="2715" r:id="rId13"/>
    <p:sldId id="2736" r:id="rId14"/>
    <p:sldId id="2713" r:id="rId15"/>
    <p:sldId id="2714" r:id="rId16"/>
    <p:sldId id="2759" r:id="rId17"/>
    <p:sldId id="2750" r:id="rId18"/>
    <p:sldId id="590" r:id="rId19"/>
    <p:sldId id="2745" r:id="rId20"/>
    <p:sldId id="2725" r:id="rId21"/>
    <p:sldId id="2758" r:id="rId22"/>
    <p:sldId id="852" r:id="rId23"/>
    <p:sldId id="2726" r:id="rId24"/>
    <p:sldId id="2757" r:id="rId25"/>
    <p:sldId id="2747" r:id="rId26"/>
    <p:sldId id="2741" r:id="rId27"/>
    <p:sldId id="2751" r:id="rId28"/>
    <p:sldId id="867" r:id="rId29"/>
    <p:sldId id="851" r:id="rId30"/>
    <p:sldId id="848" r:id="rId31"/>
    <p:sldId id="2753" r:id="rId32"/>
    <p:sldId id="607" r:id="rId33"/>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an Arvidsson" initials="JA" lastIdx="9" clrIdx="0">
    <p:extLst>
      <p:ext uri="{19B8F6BF-5375-455C-9EA6-DF929625EA0E}">
        <p15:presenceInfo xmlns:p15="http://schemas.microsoft.com/office/powerpoint/2012/main" userId="S::johan.arvidsson@nexamchemical.com::f47c50d9-e19d-4980-97d8-033d239d87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D4ED"/>
    <a:srgbClr val="5B9E57"/>
    <a:srgbClr val="000000"/>
    <a:srgbClr val="087818"/>
    <a:srgbClr val="163A4B"/>
    <a:srgbClr val="019DE7"/>
    <a:srgbClr val="BE1717"/>
    <a:srgbClr val="AAC4D0"/>
    <a:srgbClr val="05430E"/>
    <a:srgbClr val="DE1A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50284-487B-3528-F5E2-D89C6ED41E85}" v="189" dt="2025-04-23T13:04:54.533"/>
    <p1510:client id="{3CDA584B-F132-A771-301A-9821ACE41CF0}" v="1" dt="2025-04-22T10:43:08.467"/>
    <p1510:client id="{7331CB36-A710-B441-1715-C4C87D18CDB1}" v="73" dt="2025-04-23T06:49:07.336"/>
    <p1510:client id="{84CF5A39-06A2-0955-1B85-9B8143001E2E}" v="21" dt="2025-04-22T17:06:39.291"/>
    <p1510:client id="{C1FF906C-693F-9C3B-DD69-D185134092B2}" v="383" dt="2025-04-22T14:32:22.843"/>
    <p1510:client id="{F0257DCA-1C31-B378-8888-39E878E04783}" v="416" dt="2025-04-22T13:30:47.817"/>
    <p1510:client id="{F769B26A-E36E-F4E5-AC1B-B4EFC0ADF73D}" v="199" dt="2025-04-24T04:47:13.09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Mörkt format 1 - Dekorfärg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plasticolorsweden-my.sharepoint.com/personal/christer_svanberg_nexamchemical_com/Documents/Nexam%20R&amp;D/Presentations/Torino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oleObject" Target="file:///C:\Users\kartje\Desktop\Nexam\Utveckling%20Recycling%20Q123%20till%20Q125_revKO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artje\Downloads\Copy%20of%20Split%20f&#246;rs&#228;ljnin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artje\Desktop\Nexam\Kunder%20per%20segment%202022-2024_revKO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20"/>
            <c:spPr>
              <a:no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C00000"/>
                    </a:solidFill>
                    <a:latin typeface="+mn-lt"/>
                    <a:ea typeface="+mn-ea"/>
                    <a:cs typeface="+mn-cs"/>
                  </a:defRPr>
                </a:pPr>
                <a:endParaRPr lang="sv-S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'Default Dataset (2)'!$C$1:$C$5</c:f>
              <c:numCache>
                <c:formatCode>0</c:formatCode>
                <c:ptCount val="5"/>
                <c:pt idx="1">
                  <c:v>1.0179948586118199</c:v>
                </c:pt>
                <c:pt idx="2">
                  <c:v>3.9794344473007701</c:v>
                </c:pt>
                <c:pt idx="3">
                  <c:v>5.9691516709511596</c:v>
                </c:pt>
                <c:pt idx="4">
                  <c:v>8.9768637532133706</c:v>
                </c:pt>
              </c:numCache>
            </c:numRef>
          </c:xVal>
          <c:yVal>
            <c:numRef>
              <c:f>'Default Dataset (2)'!$D$1:$D$5</c:f>
              <c:numCache>
                <c:formatCode>General</c:formatCode>
                <c:ptCount val="5"/>
                <c:pt idx="1">
                  <c:v>1621.9910846953901</c:v>
                </c:pt>
                <c:pt idx="2">
                  <c:v>1208.32095096582</c:v>
                </c:pt>
                <c:pt idx="3">
                  <c:v>932.54086181277796</c:v>
                </c:pt>
                <c:pt idx="4">
                  <c:v>666.27043090638904</c:v>
                </c:pt>
              </c:numCache>
            </c:numRef>
          </c:yVal>
          <c:smooth val="0"/>
          <c:extLst>
            <c:ext xmlns:c16="http://schemas.microsoft.com/office/drawing/2014/chart" uri="{C3380CC4-5D6E-409C-BE32-E72D297353CC}">
              <c16:uniqueId val="{00000000-93F8-48AF-A9CC-F12445E11BBF}"/>
            </c:ext>
          </c:extLst>
        </c:ser>
        <c:dLbls>
          <c:showLegendKey val="0"/>
          <c:showVal val="0"/>
          <c:showCatName val="0"/>
          <c:showSerName val="0"/>
          <c:showPercent val="0"/>
          <c:showBubbleSize val="0"/>
        </c:dLbls>
        <c:axId val="482451552"/>
        <c:axId val="288893408"/>
        <c:extLst>
          <c:ext xmlns:c15="http://schemas.microsoft.com/office/drawing/2012/chart" uri="{02D57815-91ED-43cb-92C2-25804820EDAC}">
            <c15:filteredScatterSeries>
              <c15:ser>
                <c:idx val="2"/>
                <c:order val="1"/>
                <c:tx>
                  <c:v>Start</c:v>
                </c:tx>
                <c:spPr>
                  <a:ln w="25400" cap="rnd">
                    <a:noFill/>
                    <a:round/>
                  </a:ln>
                  <a:effectLst/>
                </c:spPr>
                <c:marker>
                  <c:symbol val="square"/>
                  <c:size val="20"/>
                  <c:spPr>
                    <a:noFill/>
                    <a:ln w="9525">
                      <a:solidFill>
                        <a:schemeClr val="accent6"/>
                      </a:solidFill>
                    </a:ln>
                    <a:effectLst/>
                  </c:spPr>
                </c:marker>
                <c:xVal>
                  <c:numRef>
                    <c:extLst>
                      <c:ext uri="{02D57815-91ED-43cb-92C2-25804820EDAC}">
                        <c15:formulaRef>
                          <c15:sqref>'Default Dataset (2)'!$A$1</c15:sqref>
                        </c15:formulaRef>
                      </c:ext>
                    </c:extLst>
                    <c:numCache>
                      <c:formatCode>0</c:formatCode>
                      <c:ptCount val="1"/>
                      <c:pt idx="0">
                        <c:v>0</c:v>
                      </c:pt>
                    </c:numCache>
                  </c:numRef>
                </c:xVal>
                <c:yVal>
                  <c:numRef>
                    <c:extLst>
                      <c:ext uri="{02D57815-91ED-43cb-92C2-25804820EDAC}">
                        <c15:formulaRef>
                          <c15:sqref>'Default Dataset (2)'!$B$1</c15:sqref>
                        </c15:formulaRef>
                      </c:ext>
                    </c:extLst>
                    <c:numCache>
                      <c:formatCode>General</c:formatCode>
                      <c:ptCount val="1"/>
                      <c:pt idx="0">
                        <c:v>1769.3907875185701</c:v>
                      </c:pt>
                    </c:numCache>
                  </c:numRef>
                </c:yVal>
                <c:smooth val="0"/>
                <c:extLst>
                  <c:ext xmlns:c16="http://schemas.microsoft.com/office/drawing/2014/chart" uri="{C3380CC4-5D6E-409C-BE32-E72D297353CC}">
                    <c16:uniqueId val="{00000002-93F8-48AF-A9CC-F12445E11BBF}"/>
                  </c:ext>
                </c:extLst>
              </c15:ser>
            </c15:filteredScatterSeries>
            <c15:filteredScatterSeries>
              <c15:ser>
                <c:idx val="1"/>
                <c:order val="2"/>
                <c:tx>
                  <c:v>Modified</c:v>
                </c:tx>
                <c:spPr>
                  <a:ln w="25400" cap="rnd">
                    <a:noFill/>
                    <a:round/>
                  </a:ln>
                  <a:effectLst/>
                </c:spPr>
                <c:marker>
                  <c:symbol val="circle"/>
                  <c:size val="18"/>
                  <c:spPr>
                    <a:solidFill>
                      <a:schemeClr val="accent6">
                        <a:lumMod val="40000"/>
                        <a:lumOff val="60000"/>
                      </a:schemeClr>
                    </a:solidFill>
                    <a:ln w="9525">
                      <a:solidFill>
                        <a:srgbClr val="00B050"/>
                      </a:solidFill>
                    </a:ln>
                    <a:effectLst/>
                  </c:spPr>
                </c:marker>
                <c:xVal>
                  <c:numRef>
                    <c:extLst xmlns:c15="http://schemas.microsoft.com/office/drawing/2012/chart">
                      <c:ext xmlns:c15="http://schemas.microsoft.com/office/drawing/2012/chart" uri="{02D57815-91ED-43cb-92C2-25804820EDAC}">
                        <c15:formulaRef>
                          <c15:sqref>'Default Dataset (2)'!$E$1</c15:sqref>
                        </c15:formulaRef>
                      </c:ext>
                    </c:extLst>
                    <c:numCache>
                      <c:formatCode>0</c:formatCode>
                      <c:ptCount val="1"/>
                      <c:pt idx="0">
                        <c:v>9.0231362467866294</c:v>
                      </c:pt>
                    </c:numCache>
                  </c:numRef>
                </c:xVal>
                <c:yVal>
                  <c:numRef>
                    <c:extLst xmlns:c15="http://schemas.microsoft.com/office/drawing/2012/chart">
                      <c:ext xmlns:c15="http://schemas.microsoft.com/office/drawing/2012/chart" uri="{02D57815-91ED-43cb-92C2-25804820EDAC}">
                        <c15:formulaRef>
                          <c15:sqref>'Default Dataset (2)'!$F$1</c15:sqref>
                        </c15:formulaRef>
                      </c:ext>
                    </c:extLst>
                    <c:numCache>
                      <c:formatCode>General</c:formatCode>
                      <c:ptCount val="1"/>
                      <c:pt idx="0">
                        <c:v>1170.2823179791901</c:v>
                      </c:pt>
                    </c:numCache>
                  </c:numRef>
                </c:yVal>
                <c:smooth val="0"/>
                <c:extLst xmlns:c15="http://schemas.microsoft.com/office/drawing/2012/chart">
                  <c:ext xmlns:c16="http://schemas.microsoft.com/office/drawing/2014/chart" uri="{C3380CC4-5D6E-409C-BE32-E72D297353CC}">
                    <c16:uniqueId val="{00000003-93F8-48AF-A9CC-F12445E11BBF}"/>
                  </c:ext>
                </c:extLst>
              </c15:ser>
            </c15:filteredScatterSeries>
          </c:ext>
        </c:extLst>
      </c:scatterChart>
      <c:valAx>
        <c:axId val="482451552"/>
        <c:scaling>
          <c:orientation val="minMax"/>
        </c:scaling>
        <c:delete val="0"/>
        <c:axPos val="b"/>
        <c:majorGridlines>
          <c:spPr>
            <a:ln w="9525" cap="flat" cmpd="sng" algn="ctr">
              <a:noFill/>
              <a:round/>
            </a:ln>
            <a:effectLst/>
          </c:spPr>
        </c:majorGridlines>
        <c:numFmt formatCode="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crossAx val="288893408"/>
        <c:crosses val="autoZero"/>
        <c:crossBetween val="midCat"/>
        <c:majorUnit val="1"/>
      </c:valAx>
      <c:valAx>
        <c:axId val="288893408"/>
        <c:scaling>
          <c:orientation val="minMax"/>
        </c:scaling>
        <c:delete val="0"/>
        <c:axPos val="l"/>
        <c:majorGridlines>
          <c:spPr>
            <a:ln w="9525" cap="flat" cmpd="sng" algn="ctr">
              <a:noFill/>
              <a:round/>
            </a:ln>
            <a:effectLst/>
          </c:spPr>
        </c:majorGridlines>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crossAx val="482451552"/>
        <c:crosses val="autoZero"/>
        <c:crossBetween val="midCat"/>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[OECD2024.xlsx]PlastEur!$A$2</c:f>
              <c:strCache>
                <c:ptCount val="1"/>
                <c:pt idx="0">
                  <c:v>Fossil</c:v>
                </c:pt>
              </c:strCache>
            </c:strRef>
          </c:tx>
          <c: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[OECD2024.xlsx]PlastEur!$B$1:$F$1</c:f>
              <c:numCache>
                <c:formatCode>General</c:formatCode>
                <c:ptCount val="5"/>
                <c:pt idx="0">
                  <c:v>2018</c:v>
                </c:pt>
                <c:pt idx="1">
                  <c:v>2019</c:v>
                </c:pt>
                <c:pt idx="2">
                  <c:v>2020</c:v>
                </c:pt>
                <c:pt idx="3">
                  <c:v>2021</c:v>
                </c:pt>
                <c:pt idx="4">
                  <c:v>2022</c:v>
                </c:pt>
              </c:numCache>
            </c:numRef>
          </c:cat>
          <c:val>
            <c:numRef>
              <c:f>[OECD2024.xlsx]PlastEur!$B$2:$F$2</c:f>
              <c:numCache>
                <c:formatCode>General</c:formatCode>
                <c:ptCount val="5"/>
                <c:pt idx="0">
                  <c:v>339.4</c:v>
                </c:pt>
                <c:pt idx="1">
                  <c:v>347.7</c:v>
                </c:pt>
                <c:pt idx="2">
                  <c:v>347.3</c:v>
                </c:pt>
                <c:pt idx="3">
                  <c:v>359.8</c:v>
                </c:pt>
                <c:pt idx="4">
                  <c:v>362.3</c:v>
                </c:pt>
              </c:numCache>
            </c:numRef>
          </c:val>
          <c:extLst>
            <c:ext xmlns:c16="http://schemas.microsoft.com/office/drawing/2014/chart" uri="{C3380CC4-5D6E-409C-BE32-E72D297353CC}">
              <c16:uniqueId val="{00000000-DF78-4FB5-A6A6-B4B3B8557649}"/>
            </c:ext>
          </c:extLst>
        </c:ser>
        <c:ser>
          <c:idx val="1"/>
          <c:order val="1"/>
          <c:tx>
            <c:strRef>
              <c:f>[OECD2024.xlsx]PlastEur!$A$3</c:f>
              <c:strCache>
                <c:ptCount val="1"/>
                <c:pt idx="0">
                  <c:v>Mechancial Recycling</c:v>
                </c:pt>
              </c:strCache>
            </c:strRef>
          </c:tx>
          <c: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[OECD2024.xlsx]PlastEur!$B$1:$F$1</c:f>
              <c:numCache>
                <c:formatCode>General</c:formatCode>
                <c:ptCount val="5"/>
                <c:pt idx="0">
                  <c:v>2018</c:v>
                </c:pt>
                <c:pt idx="1">
                  <c:v>2019</c:v>
                </c:pt>
                <c:pt idx="2">
                  <c:v>2020</c:v>
                </c:pt>
                <c:pt idx="3">
                  <c:v>2021</c:v>
                </c:pt>
                <c:pt idx="4">
                  <c:v>2022</c:v>
                </c:pt>
              </c:numCache>
            </c:numRef>
          </c:cat>
          <c:val>
            <c:numRef>
              <c:f>[OECD2024.xlsx]PlastEur!$B$3:$F$3</c:f>
              <c:numCache>
                <c:formatCode>General</c:formatCode>
                <c:ptCount val="5"/>
                <c:pt idx="0">
                  <c:v>30</c:v>
                </c:pt>
                <c:pt idx="1">
                  <c:v>30.8</c:v>
                </c:pt>
                <c:pt idx="2">
                  <c:v>31.5</c:v>
                </c:pt>
                <c:pt idx="3">
                  <c:v>32.799999999999997</c:v>
                </c:pt>
                <c:pt idx="4">
                  <c:v>35.5</c:v>
                </c:pt>
              </c:numCache>
            </c:numRef>
          </c:val>
          <c:extLst>
            <c:ext xmlns:c16="http://schemas.microsoft.com/office/drawing/2014/chart" uri="{C3380CC4-5D6E-409C-BE32-E72D297353CC}">
              <c16:uniqueId val="{00000001-DF78-4FB5-A6A6-B4B3B8557649}"/>
            </c:ext>
          </c:extLst>
        </c:ser>
        <c:ser>
          <c:idx val="2"/>
          <c:order val="2"/>
          <c:tx>
            <c:strRef>
              <c:f>[OECD2024.xlsx]PlastEur!$A$4</c:f>
              <c:strCache>
                <c:ptCount val="1"/>
                <c:pt idx="0">
                  <c:v>Chemical Recycling</c:v>
                </c:pt>
              </c:strCache>
            </c:strRef>
          </c:tx>
          <c:spPr>
            <a:solidFill>
              <a:schemeClr val="accent3"/>
            </a:solidFill>
            <a:ln>
              <a:noFill/>
            </a:ln>
            <a:effectLst/>
          </c:spPr>
          <c:invertIfNegative val="0"/>
          <c:dLbls>
            <c:dLbl>
              <c:idx val="0"/>
              <c:layout>
                <c:manualLayout>
                  <c:x val="4.1431192141775146E-2"/>
                  <c:y val="-2.38755239220529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5E-460E-93A9-77E049225903}"/>
                </c:ext>
              </c:extLst>
            </c:dLbl>
            <c:dLbl>
              <c:idx val="1"/>
              <c:layout>
                <c:manualLayout>
                  <c:x val="3.4525993451479289E-2"/>
                  <c:y val="-2.68599644123096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5E-460E-93A9-77E049225903}"/>
                </c:ext>
              </c:extLst>
            </c:dLbl>
            <c:dLbl>
              <c:idx val="2"/>
              <c:layout>
                <c:manualLayout>
                  <c:x val="-3.6827726348244577E-2"/>
                  <c:y val="-2.68599644123096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C5E-460E-93A9-77E049225903}"/>
                </c:ext>
              </c:extLst>
            </c:dLbl>
            <c:dLbl>
              <c:idx val="3"/>
              <c:layout>
                <c:manualLayout>
                  <c:x val="-3.9129459245009858E-2"/>
                  <c:y val="-2.08910834317963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C5E-460E-93A9-77E049225903}"/>
                </c:ext>
              </c:extLst>
            </c:dLbl>
            <c:dLbl>
              <c:idx val="4"/>
              <c:layout>
                <c:manualLayout>
                  <c:x val="-4.1431192141775146E-2"/>
                  <c:y val="-2.68599644123096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C5E-460E-93A9-77E04922590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[OECD2024.xlsx]PlastEur!$B$1:$F$1</c:f>
              <c:numCache>
                <c:formatCode>General</c:formatCode>
                <c:ptCount val="5"/>
                <c:pt idx="0">
                  <c:v>2018</c:v>
                </c:pt>
                <c:pt idx="1">
                  <c:v>2019</c:v>
                </c:pt>
                <c:pt idx="2">
                  <c:v>2020</c:v>
                </c:pt>
                <c:pt idx="3">
                  <c:v>2021</c:v>
                </c:pt>
                <c:pt idx="4">
                  <c:v>2022</c:v>
                </c:pt>
              </c:numCache>
            </c:numRef>
          </c:cat>
          <c:val>
            <c:numRef>
              <c:f>[OECD2024.xlsx]PlastEur!$B$4:$F$4</c:f>
              <c:numCache>
                <c:formatCode>General</c:formatCode>
                <c:ptCount val="5"/>
                <c:pt idx="0">
                  <c:v>0.1</c:v>
                </c:pt>
                <c:pt idx="1">
                  <c:v>0.1</c:v>
                </c:pt>
                <c:pt idx="2">
                  <c:v>0.1</c:v>
                </c:pt>
                <c:pt idx="3">
                  <c:v>0.1</c:v>
                </c:pt>
                <c:pt idx="4">
                  <c:v>0.1</c:v>
                </c:pt>
              </c:numCache>
            </c:numRef>
          </c:val>
          <c:extLst>
            <c:ext xmlns:c16="http://schemas.microsoft.com/office/drawing/2014/chart" uri="{C3380CC4-5D6E-409C-BE32-E72D297353CC}">
              <c16:uniqueId val="{00000002-DF78-4FB5-A6A6-B4B3B8557649}"/>
            </c:ext>
          </c:extLst>
        </c:ser>
        <c:ser>
          <c:idx val="3"/>
          <c:order val="3"/>
          <c:tx>
            <c:strRef>
              <c:f>[OECD2024.xlsx]PlastEur!$A$5</c:f>
              <c:strCache>
                <c:ptCount val="1"/>
                <c:pt idx="0">
                  <c:v>Biobased</c:v>
                </c:pt>
              </c:strCache>
            </c:strRef>
          </c:tx>
          <c: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scene3d>
              <a:camera prst="orthographicFront"/>
              <a:lightRig rig="threePt" dir="t"/>
            </a:scene3d>
            <a:sp3d>
              <a:bevelT/>
            </a:sp3d>
          </c:spPr>
          <c:invertIfNegative val="0"/>
          <c:dLbls>
            <c:dLbl>
              <c:idx val="0"/>
              <c:layout>
                <c:manualLayout>
                  <c:x val="-3.9129459245009858E-2"/>
                  <c:y val="-2.3875523922053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5E-460E-93A9-77E049225903}"/>
                </c:ext>
              </c:extLst>
            </c:dLbl>
            <c:dLbl>
              <c:idx val="1"/>
              <c:layout>
                <c:manualLayout>
                  <c:x val="-3.6827726348244619E-2"/>
                  <c:y val="-2.68599644123096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5E-460E-93A9-77E049225903}"/>
                </c:ext>
              </c:extLst>
            </c:dLbl>
            <c:dLbl>
              <c:idx val="2"/>
              <c:layout>
                <c:manualLayout>
                  <c:x val="4.1431192141775146E-2"/>
                  <c:y val="-2.3875523922053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5E-460E-93A9-77E049225903}"/>
                </c:ext>
              </c:extLst>
            </c:dLbl>
            <c:dLbl>
              <c:idx val="3"/>
              <c:layout>
                <c:manualLayout>
                  <c:x val="2.9922527657948717E-2"/>
                  <c:y val="-2.08910834317963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5E-460E-93A9-77E049225903}"/>
                </c:ext>
              </c:extLst>
            </c:dLbl>
            <c:dLbl>
              <c:idx val="4"/>
              <c:layout>
                <c:manualLayout>
                  <c:x val="4.1431192141775146E-2"/>
                  <c:y val="-2.38755239220529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C5E-460E-93A9-77E04922590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[OECD2024.xlsx]PlastEur!$B$1:$F$1</c:f>
              <c:numCache>
                <c:formatCode>General</c:formatCode>
                <c:ptCount val="5"/>
                <c:pt idx="0">
                  <c:v>2018</c:v>
                </c:pt>
                <c:pt idx="1">
                  <c:v>2019</c:v>
                </c:pt>
                <c:pt idx="2">
                  <c:v>2020</c:v>
                </c:pt>
                <c:pt idx="3">
                  <c:v>2021</c:v>
                </c:pt>
                <c:pt idx="4">
                  <c:v>2022</c:v>
                </c:pt>
              </c:numCache>
            </c:numRef>
          </c:cat>
          <c:val>
            <c:numRef>
              <c:f>[OECD2024.xlsx]PlastEur!$B$5:$F$5</c:f>
              <c:numCache>
                <c:formatCode>General</c:formatCode>
                <c:ptCount val="5"/>
                <c:pt idx="0">
                  <c:v>1.1000000000000001</c:v>
                </c:pt>
                <c:pt idx="1">
                  <c:v>1.2</c:v>
                </c:pt>
                <c:pt idx="2">
                  <c:v>1.4</c:v>
                </c:pt>
                <c:pt idx="3">
                  <c:v>1.5</c:v>
                </c:pt>
                <c:pt idx="4">
                  <c:v>2.4</c:v>
                </c:pt>
              </c:numCache>
            </c:numRef>
          </c:val>
          <c:extLst>
            <c:ext xmlns:c16="http://schemas.microsoft.com/office/drawing/2014/chart" uri="{C3380CC4-5D6E-409C-BE32-E72D297353CC}">
              <c16:uniqueId val="{00000003-DF78-4FB5-A6A6-B4B3B8557649}"/>
            </c:ext>
          </c:extLst>
        </c:ser>
        <c:dLbls>
          <c:dLblPos val="ctr"/>
          <c:showLegendKey val="0"/>
          <c:showVal val="1"/>
          <c:showCatName val="0"/>
          <c:showSerName val="0"/>
          <c:showPercent val="0"/>
          <c:showBubbleSize val="0"/>
        </c:dLbls>
        <c:gapWidth val="25"/>
        <c:overlap val="100"/>
        <c:axId val="512989615"/>
        <c:axId val="512991055"/>
        <c:extLst>
          <c:ext xmlns:c15="http://schemas.microsoft.com/office/drawing/2012/chart" uri="{02D57815-91ED-43cb-92C2-25804820EDAC}">
            <c15:filteredBarSeries>
              <c15: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[OECD2024.xlsx]PlastEur!$B$1:$F$1</c15:sqref>
                        </c15:formulaRef>
                      </c:ext>
                    </c:extLst>
                    <c:numCache>
                      <c:formatCode>General</c:formatCode>
                      <c:ptCount val="5"/>
                      <c:pt idx="0">
                        <c:v>2018</c:v>
                      </c:pt>
                      <c:pt idx="1">
                        <c:v>2019</c:v>
                      </c:pt>
                      <c:pt idx="2">
                        <c:v>2020</c:v>
                      </c:pt>
                      <c:pt idx="3">
                        <c:v>2021</c:v>
                      </c:pt>
                      <c:pt idx="4">
                        <c:v>2022</c:v>
                      </c:pt>
                    </c:numCache>
                  </c:numRef>
                </c:cat>
                <c:val>
                  <c:numRef>
                    <c:extLst>
                      <c:ext uri="{02D57815-91ED-43cb-92C2-25804820EDAC}">
                        <c15:formulaRef>
                          <c15:sqref>PlastEur!#REF!</c15:sqref>
                        </c15:formulaRef>
                      </c:ext>
                    </c:extLst>
                    <c:numCache>
                      <c:formatCode>General</c:formatCode>
                      <c:ptCount val="1"/>
                      <c:pt idx="0">
                        <c:v>1</c:v>
                      </c:pt>
                    </c:numCache>
                  </c:numRef>
                </c:val>
                <c:extLst>
                  <c:ext xmlns:c16="http://schemas.microsoft.com/office/drawing/2014/chart" uri="{C3380CC4-5D6E-409C-BE32-E72D297353CC}">
                    <c16:uniqueId val="{00000004-DF78-4FB5-A6A6-B4B3B8557649}"/>
                  </c:ext>
                </c:extLst>
              </c15:ser>
            </c15:filteredBarSeries>
          </c:ext>
        </c:extLst>
      </c:barChart>
      <c:catAx>
        <c:axId val="512989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sv-SE"/>
          </a:p>
        </c:txPr>
        <c:crossAx val="512991055"/>
        <c:crosses val="autoZero"/>
        <c:auto val="1"/>
        <c:lblAlgn val="ctr"/>
        <c:lblOffset val="100"/>
        <c:noMultiLvlLbl val="0"/>
      </c:catAx>
      <c:valAx>
        <c:axId val="51299105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sv-SE"/>
          </a:p>
        </c:txPr>
        <c:crossAx val="512989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b="0"/>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pivotSource>
    <c:name>[Utveckling Recycling Q123 till Q125_revKOT.xlsx]Sheet1!PivotTable1</c:name>
    <c:fmtId val="1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Recycling  Sales 23Q1 to 25Q1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00B0F0"/>
          </a:solidFill>
          <a:ln>
            <a:noFill/>
          </a:ln>
          <a:effectLst/>
        </c:spPr>
      </c:pivotFmt>
      <c:pivotFmt>
        <c:idx val="10"/>
        <c:spPr>
          <a:solidFill>
            <a:srgbClr val="00B0F0"/>
          </a:solidFill>
          <a:ln>
            <a:noFill/>
          </a:ln>
          <a:effectLst/>
        </c:spPr>
      </c:pivotFmt>
      <c:pivotFmt>
        <c:idx val="11"/>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Sheet1!$B$3:$B$4</c:f>
              <c:strCache>
                <c:ptCount val="1"/>
                <c:pt idx="0">
                  <c:v>23Q1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1"/>
                <c:pt idx="0">
                  <c:v>Recycling</c:v>
                </c:pt>
              </c:strCache>
            </c:strRef>
          </c:cat>
          <c:val>
            <c:numRef>
              <c:f>Sheet1!$B$5:$B$6</c:f>
              <c:numCache>
                <c:formatCode>#,##0</c:formatCode>
                <c:ptCount val="1"/>
                <c:pt idx="0">
                  <c:v>787415.56999999983</c:v>
                </c:pt>
              </c:numCache>
            </c:numRef>
          </c:val>
          <c:extLst>
            <c:ext xmlns:c16="http://schemas.microsoft.com/office/drawing/2014/chart" uri="{C3380CC4-5D6E-409C-BE32-E72D297353CC}">
              <c16:uniqueId val="{00000000-B973-40D1-A03F-4B2DAFD7F298}"/>
            </c:ext>
          </c:extLst>
        </c:ser>
        <c:ser>
          <c:idx val="1"/>
          <c:order val="1"/>
          <c:tx>
            <c:strRef>
              <c:f>Sheet1!$C$3:$C$4</c:f>
              <c:strCache>
                <c:ptCount val="1"/>
                <c:pt idx="0">
                  <c:v>23Q2</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1"/>
                <c:pt idx="0">
                  <c:v>Recycling</c:v>
                </c:pt>
              </c:strCache>
            </c:strRef>
          </c:cat>
          <c:val>
            <c:numRef>
              <c:f>Sheet1!$C$5:$C$6</c:f>
              <c:numCache>
                <c:formatCode>#,##0</c:formatCode>
                <c:ptCount val="1"/>
                <c:pt idx="0">
                  <c:v>1249803.23</c:v>
                </c:pt>
              </c:numCache>
            </c:numRef>
          </c:val>
          <c:extLst>
            <c:ext xmlns:c16="http://schemas.microsoft.com/office/drawing/2014/chart" uri="{C3380CC4-5D6E-409C-BE32-E72D297353CC}">
              <c16:uniqueId val="{00000001-B973-40D1-A03F-4B2DAFD7F298}"/>
            </c:ext>
          </c:extLst>
        </c:ser>
        <c:ser>
          <c:idx val="2"/>
          <c:order val="2"/>
          <c:tx>
            <c:strRef>
              <c:f>Sheet1!$D$3:$D$4</c:f>
              <c:strCache>
                <c:ptCount val="1"/>
                <c:pt idx="0">
                  <c:v>23Q3</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1"/>
                <c:pt idx="0">
                  <c:v>Recycling</c:v>
                </c:pt>
              </c:strCache>
            </c:strRef>
          </c:cat>
          <c:val>
            <c:numRef>
              <c:f>Sheet1!$D$5:$D$6</c:f>
              <c:numCache>
                <c:formatCode>#,##0</c:formatCode>
                <c:ptCount val="1"/>
                <c:pt idx="0">
                  <c:v>573546.37</c:v>
                </c:pt>
              </c:numCache>
            </c:numRef>
          </c:val>
          <c:extLst>
            <c:ext xmlns:c16="http://schemas.microsoft.com/office/drawing/2014/chart" uri="{C3380CC4-5D6E-409C-BE32-E72D297353CC}">
              <c16:uniqueId val="{00000002-B973-40D1-A03F-4B2DAFD7F298}"/>
            </c:ext>
          </c:extLst>
        </c:ser>
        <c:ser>
          <c:idx val="3"/>
          <c:order val="3"/>
          <c:tx>
            <c:strRef>
              <c:f>Sheet1!$E$3:$E$4</c:f>
              <c:strCache>
                <c:ptCount val="1"/>
                <c:pt idx="0">
                  <c:v>23Q4</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1"/>
                <c:pt idx="0">
                  <c:v>Recycling</c:v>
                </c:pt>
              </c:strCache>
            </c:strRef>
          </c:cat>
          <c:val>
            <c:numRef>
              <c:f>Sheet1!$E$5:$E$6</c:f>
              <c:numCache>
                <c:formatCode>#,##0</c:formatCode>
                <c:ptCount val="1"/>
                <c:pt idx="0">
                  <c:v>735074.69</c:v>
                </c:pt>
              </c:numCache>
            </c:numRef>
          </c:val>
          <c:extLst>
            <c:ext xmlns:c16="http://schemas.microsoft.com/office/drawing/2014/chart" uri="{C3380CC4-5D6E-409C-BE32-E72D297353CC}">
              <c16:uniqueId val="{00000003-B973-40D1-A03F-4B2DAFD7F298}"/>
            </c:ext>
          </c:extLst>
        </c:ser>
        <c:ser>
          <c:idx val="4"/>
          <c:order val="4"/>
          <c:tx>
            <c:strRef>
              <c:f>Sheet1!$F$3:$F$4</c:f>
              <c:strCache>
                <c:ptCount val="1"/>
                <c:pt idx="0">
                  <c:v>24Q1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1"/>
                <c:pt idx="0">
                  <c:v>Recycling</c:v>
                </c:pt>
              </c:strCache>
            </c:strRef>
          </c:cat>
          <c:val>
            <c:numRef>
              <c:f>Sheet1!$F$5:$F$6</c:f>
              <c:numCache>
                <c:formatCode>#,##0</c:formatCode>
                <c:ptCount val="1"/>
                <c:pt idx="0">
                  <c:v>1338248.0499999998</c:v>
                </c:pt>
              </c:numCache>
            </c:numRef>
          </c:val>
          <c:extLst>
            <c:ext xmlns:c16="http://schemas.microsoft.com/office/drawing/2014/chart" uri="{C3380CC4-5D6E-409C-BE32-E72D297353CC}">
              <c16:uniqueId val="{00000004-B973-40D1-A03F-4B2DAFD7F298}"/>
            </c:ext>
          </c:extLst>
        </c:ser>
        <c:ser>
          <c:idx val="5"/>
          <c:order val="5"/>
          <c:tx>
            <c:strRef>
              <c:f>Sheet1!$G$3:$G$4</c:f>
              <c:strCache>
                <c:ptCount val="1"/>
                <c:pt idx="0">
                  <c:v>24Q2</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1"/>
                <c:pt idx="0">
                  <c:v>Recycling</c:v>
                </c:pt>
              </c:strCache>
            </c:strRef>
          </c:cat>
          <c:val>
            <c:numRef>
              <c:f>Sheet1!$G$5:$G$6</c:f>
              <c:numCache>
                <c:formatCode>#,##0</c:formatCode>
                <c:ptCount val="1"/>
                <c:pt idx="0">
                  <c:v>2574324.4700000002</c:v>
                </c:pt>
              </c:numCache>
            </c:numRef>
          </c:val>
          <c:extLst>
            <c:ext xmlns:c16="http://schemas.microsoft.com/office/drawing/2014/chart" uri="{C3380CC4-5D6E-409C-BE32-E72D297353CC}">
              <c16:uniqueId val="{00000005-B973-40D1-A03F-4B2DAFD7F298}"/>
            </c:ext>
          </c:extLst>
        </c:ser>
        <c:ser>
          <c:idx val="6"/>
          <c:order val="6"/>
          <c:tx>
            <c:strRef>
              <c:f>Sheet1!$H$3:$H$4</c:f>
              <c:strCache>
                <c:ptCount val="1"/>
                <c:pt idx="0">
                  <c:v>24Q3</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lumMod val="60000"/>
                  </a:schemeClr>
                </a:solidFill>
                <a:prstDash val="sysDot"/>
              </a:ln>
              <a:effectLst/>
            </c:spPr>
            <c:trendlineType val="linear"/>
            <c:dispRSqr val="0"/>
            <c:dispEq val="0"/>
          </c:trendline>
          <c:cat>
            <c:strRef>
              <c:f>Sheet1!$A$5:$A$6</c:f>
              <c:strCache>
                <c:ptCount val="1"/>
                <c:pt idx="0">
                  <c:v>Recycling</c:v>
                </c:pt>
              </c:strCache>
            </c:strRef>
          </c:cat>
          <c:val>
            <c:numRef>
              <c:f>Sheet1!$H$5:$H$6</c:f>
              <c:numCache>
                <c:formatCode>#,##0</c:formatCode>
                <c:ptCount val="1"/>
                <c:pt idx="0">
                  <c:v>1804680.6199999999</c:v>
                </c:pt>
              </c:numCache>
            </c:numRef>
          </c:val>
          <c:extLst>
            <c:ext xmlns:c16="http://schemas.microsoft.com/office/drawing/2014/chart" uri="{C3380CC4-5D6E-409C-BE32-E72D297353CC}">
              <c16:uniqueId val="{00000007-B973-40D1-A03F-4B2DAFD7F298}"/>
            </c:ext>
          </c:extLst>
        </c:ser>
        <c:ser>
          <c:idx val="7"/>
          <c:order val="7"/>
          <c:tx>
            <c:strRef>
              <c:f>Sheet1!$I$3:$I$4</c:f>
              <c:strCache>
                <c:ptCount val="1"/>
                <c:pt idx="0">
                  <c:v>24Q4</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1"/>
                <c:pt idx="0">
                  <c:v>Recycling</c:v>
                </c:pt>
              </c:strCache>
            </c:strRef>
          </c:cat>
          <c:val>
            <c:numRef>
              <c:f>Sheet1!$I$5:$I$6</c:f>
              <c:numCache>
                <c:formatCode>#,##0</c:formatCode>
                <c:ptCount val="1"/>
                <c:pt idx="0">
                  <c:v>2282490.4499999997</c:v>
                </c:pt>
              </c:numCache>
            </c:numRef>
          </c:val>
          <c:extLst>
            <c:ext xmlns:c16="http://schemas.microsoft.com/office/drawing/2014/chart" uri="{C3380CC4-5D6E-409C-BE32-E72D297353CC}">
              <c16:uniqueId val="{00000008-B973-40D1-A03F-4B2DAFD7F298}"/>
            </c:ext>
          </c:extLst>
        </c:ser>
        <c:ser>
          <c:idx val="8"/>
          <c:order val="8"/>
          <c:tx>
            <c:strRef>
              <c:f>Sheet1!$J$3:$J$4</c:f>
              <c:strCache>
                <c:ptCount val="1"/>
                <c:pt idx="0">
                  <c:v>25Q1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1"/>
                <c:pt idx="0">
                  <c:v>Recycling</c:v>
                </c:pt>
              </c:strCache>
            </c:strRef>
          </c:cat>
          <c:val>
            <c:numRef>
              <c:f>Sheet1!$J$5:$J$6</c:f>
              <c:numCache>
                <c:formatCode>#,##0</c:formatCode>
                <c:ptCount val="1"/>
                <c:pt idx="0">
                  <c:v>3469187.3600000003</c:v>
                </c:pt>
              </c:numCache>
            </c:numRef>
          </c:val>
          <c:extLst>
            <c:ext xmlns:c16="http://schemas.microsoft.com/office/drawing/2014/chart" uri="{C3380CC4-5D6E-409C-BE32-E72D297353CC}">
              <c16:uniqueId val="{00000009-B973-40D1-A03F-4B2DAFD7F298}"/>
            </c:ext>
          </c:extLst>
        </c:ser>
        <c:dLbls>
          <c:showLegendKey val="0"/>
          <c:showVal val="0"/>
          <c:showCatName val="0"/>
          <c:showSerName val="0"/>
          <c:showPercent val="0"/>
          <c:showBubbleSize val="0"/>
        </c:dLbls>
        <c:gapWidth val="219"/>
        <c:overlap val="-27"/>
        <c:axId val="107107664"/>
        <c:axId val="107111024"/>
      </c:barChart>
      <c:catAx>
        <c:axId val="10710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111024"/>
        <c:crosses val="autoZero"/>
        <c:auto val="1"/>
        <c:lblAlgn val="ctr"/>
        <c:lblOffset val="100"/>
        <c:noMultiLvlLbl val="0"/>
      </c:catAx>
      <c:valAx>
        <c:axId val="10711102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107664"/>
        <c:crosses val="autoZero"/>
        <c:crossBetween val="between"/>
      </c:valAx>
      <c:spPr>
        <a:noFill/>
        <a:ln>
          <a:noFill/>
        </a:ln>
        <a:effectLst/>
      </c:spPr>
    </c:plotArea>
    <c:legend>
      <c:legendPos val="b"/>
      <c:legendEntry>
        <c:idx val="9"/>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GB"/>
              <a:t>Revenue split per segment FY22, FY23 and FY24</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percentStacked"/>
        <c:varyColors val="0"/>
        <c:ser>
          <c:idx val="0"/>
          <c:order val="0"/>
          <c:tx>
            <c:strRef>
              <c:f>Sheet1!$C$5</c:f>
              <c:strCache>
                <c:ptCount val="1"/>
                <c:pt idx="0">
                  <c:v>MB Nordics</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Sheet1!$D$4:$F$4</c:f>
              <c:strCache>
                <c:ptCount val="3"/>
                <c:pt idx="0">
                  <c:v>FY 2022</c:v>
                </c:pt>
                <c:pt idx="1">
                  <c:v>FY 2023</c:v>
                </c:pt>
                <c:pt idx="2">
                  <c:v>FY 2024</c:v>
                </c:pt>
              </c:strCache>
            </c:strRef>
          </c:cat>
          <c:val>
            <c:numRef>
              <c:f>Sheet1!$D$5:$F$5</c:f>
              <c:numCache>
                <c:formatCode>0.0</c:formatCode>
                <c:ptCount val="3"/>
                <c:pt idx="0">
                  <c:v>83.8</c:v>
                </c:pt>
                <c:pt idx="1">
                  <c:v>66.900000000000006</c:v>
                </c:pt>
                <c:pt idx="2">
                  <c:v>68.7</c:v>
                </c:pt>
              </c:numCache>
            </c:numRef>
          </c:val>
          <c:extLst>
            <c:ext xmlns:c16="http://schemas.microsoft.com/office/drawing/2014/chart" uri="{C3380CC4-5D6E-409C-BE32-E72D297353CC}">
              <c16:uniqueId val="{00000000-E1EE-43E6-A8C3-A8E86DDC7C82}"/>
            </c:ext>
          </c:extLst>
        </c:ser>
        <c:ser>
          <c:idx val="1"/>
          <c:order val="1"/>
          <c:tx>
            <c:strRef>
              <c:f>Sheet1!$C$6</c:f>
              <c:strCache>
                <c:ptCount val="1"/>
                <c:pt idx="0">
                  <c:v>MB Eastern Europe</c:v>
                </c:pt>
              </c:strCache>
            </c:strRef>
          </c:tx>
          <c:spPr>
            <a:solidFill>
              <a:schemeClr val="tx2">
                <a:lumMod val="50000"/>
                <a:lumOff val="5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Sheet1!$D$4:$F$4</c:f>
              <c:strCache>
                <c:ptCount val="3"/>
                <c:pt idx="0">
                  <c:v>FY 2022</c:v>
                </c:pt>
                <c:pt idx="1">
                  <c:v>FY 2023</c:v>
                </c:pt>
                <c:pt idx="2">
                  <c:v>FY 2024</c:v>
                </c:pt>
              </c:strCache>
            </c:strRef>
          </c:cat>
          <c:val>
            <c:numRef>
              <c:f>Sheet1!$D$6:$F$6</c:f>
              <c:numCache>
                <c:formatCode>0.0</c:formatCode>
                <c:ptCount val="3"/>
                <c:pt idx="0">
                  <c:v>33.4</c:v>
                </c:pt>
                <c:pt idx="1">
                  <c:v>38.700000000000003</c:v>
                </c:pt>
                <c:pt idx="2">
                  <c:v>40.9</c:v>
                </c:pt>
              </c:numCache>
            </c:numRef>
          </c:val>
          <c:extLst>
            <c:ext xmlns:c16="http://schemas.microsoft.com/office/drawing/2014/chart" uri="{C3380CC4-5D6E-409C-BE32-E72D297353CC}">
              <c16:uniqueId val="{00000001-E1EE-43E6-A8C3-A8E86DDC7C82}"/>
            </c:ext>
          </c:extLst>
        </c:ser>
        <c:ser>
          <c:idx val="2"/>
          <c:order val="2"/>
          <c:tx>
            <c:strRef>
              <c:f>Sheet1!$C$7</c:f>
              <c:strCache>
                <c:ptCount val="1"/>
                <c:pt idx="0">
                  <c:v>Lightweight</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Sheet1!$D$4:$F$4</c:f>
              <c:strCache>
                <c:ptCount val="3"/>
                <c:pt idx="0">
                  <c:v>FY 2022</c:v>
                </c:pt>
                <c:pt idx="1">
                  <c:v>FY 2023</c:v>
                </c:pt>
                <c:pt idx="2">
                  <c:v>FY 2024</c:v>
                </c:pt>
              </c:strCache>
            </c:strRef>
          </c:cat>
          <c:val>
            <c:numRef>
              <c:f>Sheet1!$D$7:$F$7</c:f>
              <c:numCache>
                <c:formatCode>0.0</c:formatCode>
                <c:ptCount val="3"/>
                <c:pt idx="0">
                  <c:v>77.8</c:v>
                </c:pt>
                <c:pt idx="1">
                  <c:v>50.4</c:v>
                </c:pt>
                <c:pt idx="2">
                  <c:v>55.1</c:v>
                </c:pt>
              </c:numCache>
            </c:numRef>
          </c:val>
          <c:extLst>
            <c:ext xmlns:c16="http://schemas.microsoft.com/office/drawing/2014/chart" uri="{C3380CC4-5D6E-409C-BE32-E72D297353CC}">
              <c16:uniqueId val="{00000002-E1EE-43E6-A8C3-A8E86DDC7C82}"/>
            </c:ext>
          </c:extLst>
        </c:ser>
        <c:ser>
          <c:idx val="3"/>
          <c:order val="3"/>
          <c:tx>
            <c:strRef>
              <c:f>Sheet1!$C$8</c:f>
              <c:strCache>
                <c:ptCount val="1"/>
                <c:pt idx="0">
                  <c:v>High Performance</c:v>
                </c:pt>
              </c:strCache>
            </c:strRef>
          </c:tx>
          <c:spPr>
            <a:solidFill>
              <a:schemeClr val="tx2">
                <a:lumMod val="75000"/>
                <a:lumOff val="2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Sheet1!$D$4:$F$4</c:f>
              <c:strCache>
                <c:ptCount val="3"/>
                <c:pt idx="0">
                  <c:v>FY 2022</c:v>
                </c:pt>
                <c:pt idx="1">
                  <c:v>FY 2023</c:v>
                </c:pt>
                <c:pt idx="2">
                  <c:v>FY 2024</c:v>
                </c:pt>
              </c:strCache>
            </c:strRef>
          </c:cat>
          <c:val>
            <c:numRef>
              <c:f>Sheet1!$D$8:$F$8</c:f>
              <c:numCache>
                <c:formatCode>#\ ##0.0</c:formatCode>
                <c:ptCount val="3"/>
                <c:pt idx="0">
                  <c:v>23.9</c:v>
                </c:pt>
                <c:pt idx="1">
                  <c:v>28.9</c:v>
                </c:pt>
                <c:pt idx="2">
                  <c:v>27.6</c:v>
                </c:pt>
              </c:numCache>
            </c:numRef>
          </c:val>
          <c:extLst>
            <c:ext xmlns:c16="http://schemas.microsoft.com/office/drawing/2014/chart" uri="{C3380CC4-5D6E-409C-BE32-E72D297353CC}">
              <c16:uniqueId val="{00000003-E1EE-43E6-A8C3-A8E86DDC7C82}"/>
            </c:ext>
          </c:extLst>
        </c:ser>
        <c:ser>
          <c:idx val="4"/>
          <c:order val="4"/>
          <c:tx>
            <c:strRef>
              <c:f>Sheet1!$C$9</c:f>
              <c:strCache>
                <c:ptCount val="1"/>
                <c:pt idx="0">
                  <c:v>Recycling</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Sheet1!$D$4:$F$4</c:f>
              <c:strCache>
                <c:ptCount val="3"/>
                <c:pt idx="0">
                  <c:v>FY 2022</c:v>
                </c:pt>
                <c:pt idx="1">
                  <c:v>FY 2023</c:v>
                </c:pt>
                <c:pt idx="2">
                  <c:v>FY 2024</c:v>
                </c:pt>
              </c:strCache>
            </c:strRef>
          </c:cat>
          <c:val>
            <c:numRef>
              <c:f>Sheet1!$D$9:$F$9</c:f>
              <c:numCache>
                <c:formatCode>#\ ##0.0</c:formatCode>
                <c:ptCount val="3"/>
                <c:pt idx="0">
                  <c:v>2.9</c:v>
                </c:pt>
                <c:pt idx="1">
                  <c:v>5.4</c:v>
                </c:pt>
                <c:pt idx="2">
                  <c:v>7.3</c:v>
                </c:pt>
              </c:numCache>
            </c:numRef>
          </c:val>
          <c:extLst>
            <c:ext xmlns:c16="http://schemas.microsoft.com/office/drawing/2014/chart" uri="{C3380CC4-5D6E-409C-BE32-E72D297353CC}">
              <c16:uniqueId val="{00000004-E1EE-43E6-A8C3-A8E86DDC7C82}"/>
            </c:ext>
          </c:extLst>
        </c:ser>
        <c:dLbls>
          <c:showLegendKey val="0"/>
          <c:showVal val="0"/>
          <c:showCatName val="0"/>
          <c:showSerName val="0"/>
          <c:showPercent val="0"/>
          <c:showBubbleSize val="0"/>
        </c:dLbls>
        <c:gapWidth val="150"/>
        <c:overlap val="100"/>
        <c:axId val="1509407535"/>
        <c:axId val="1509385455"/>
      </c:barChart>
      <c:catAx>
        <c:axId val="150940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sv-SE"/>
          </a:p>
        </c:txPr>
        <c:crossAx val="1509385455"/>
        <c:crosses val="autoZero"/>
        <c:auto val="1"/>
        <c:lblAlgn val="ctr"/>
        <c:lblOffset val="100"/>
        <c:noMultiLvlLbl val="0"/>
      </c:catAx>
      <c:valAx>
        <c:axId val="150938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sv-SE"/>
          </a:p>
        </c:txPr>
        <c:crossAx val="1509407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Customers per Segment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Sheet2!$T$8</c:f>
              <c:strCache>
                <c:ptCount val="1"/>
                <c:pt idx="0">
                  <c:v>22 Q2-23 Q1</c:v>
                </c:pt>
              </c:strCache>
            </c:strRef>
          </c:tx>
          <c:spPr>
            <a:solidFill>
              <a:schemeClr val="accent3"/>
            </a:solidFill>
            <a:ln>
              <a:noFill/>
            </a:ln>
            <a:effectLst/>
          </c:spPr>
          <c:invertIfNegative val="0"/>
          <c:cat>
            <c:strRef>
              <c:f>Sheet2!$U$7:$W$7</c:f>
              <c:strCache>
                <c:ptCount val="3"/>
                <c:pt idx="0">
                  <c:v>Light Weight</c:v>
                </c:pt>
                <c:pt idx="1">
                  <c:v>High Temperature</c:v>
                </c:pt>
                <c:pt idx="2">
                  <c:v>Recycling</c:v>
                </c:pt>
              </c:strCache>
            </c:strRef>
          </c:cat>
          <c:val>
            <c:numRef>
              <c:f>Sheet2!$U$8:$W$8</c:f>
              <c:numCache>
                <c:formatCode>General</c:formatCode>
                <c:ptCount val="3"/>
                <c:pt idx="0">
                  <c:v>15</c:v>
                </c:pt>
                <c:pt idx="1">
                  <c:v>16</c:v>
                </c:pt>
                <c:pt idx="2">
                  <c:v>32</c:v>
                </c:pt>
              </c:numCache>
            </c:numRef>
          </c:val>
          <c:extLst>
            <c:ext xmlns:c16="http://schemas.microsoft.com/office/drawing/2014/chart" uri="{C3380CC4-5D6E-409C-BE32-E72D297353CC}">
              <c16:uniqueId val="{00000000-1570-4545-84DE-884AE6CBD7CB}"/>
            </c:ext>
          </c:extLst>
        </c:ser>
        <c:ser>
          <c:idx val="1"/>
          <c:order val="1"/>
          <c:tx>
            <c:strRef>
              <c:f>Sheet2!$T$9</c:f>
              <c:strCache>
                <c:ptCount val="1"/>
                <c:pt idx="0">
                  <c:v>23 Q2 -24Q1</c:v>
                </c:pt>
              </c:strCache>
            </c:strRef>
          </c:tx>
          <c:spPr>
            <a:solidFill>
              <a:schemeClr val="tx2">
                <a:lumMod val="25000"/>
                <a:lumOff val="75000"/>
              </a:schemeClr>
            </a:solidFill>
            <a:ln>
              <a:noFill/>
            </a:ln>
            <a:effectLst/>
          </c:spPr>
          <c:invertIfNegative val="0"/>
          <c:cat>
            <c:strRef>
              <c:f>Sheet2!$U$7:$W$7</c:f>
              <c:strCache>
                <c:ptCount val="3"/>
                <c:pt idx="0">
                  <c:v>Light Weight</c:v>
                </c:pt>
                <c:pt idx="1">
                  <c:v>High Temperature</c:v>
                </c:pt>
                <c:pt idx="2">
                  <c:v>Recycling</c:v>
                </c:pt>
              </c:strCache>
            </c:strRef>
          </c:cat>
          <c:val>
            <c:numRef>
              <c:f>Sheet2!$U$9:$W$9</c:f>
              <c:numCache>
                <c:formatCode>General</c:formatCode>
                <c:ptCount val="3"/>
                <c:pt idx="0">
                  <c:v>26</c:v>
                </c:pt>
                <c:pt idx="1">
                  <c:v>18</c:v>
                </c:pt>
                <c:pt idx="2">
                  <c:v>43</c:v>
                </c:pt>
              </c:numCache>
            </c:numRef>
          </c:val>
          <c:extLst>
            <c:ext xmlns:c16="http://schemas.microsoft.com/office/drawing/2014/chart" uri="{C3380CC4-5D6E-409C-BE32-E72D297353CC}">
              <c16:uniqueId val="{00000001-1570-4545-84DE-884AE6CBD7CB}"/>
            </c:ext>
          </c:extLst>
        </c:ser>
        <c:ser>
          <c:idx val="2"/>
          <c:order val="2"/>
          <c:tx>
            <c:strRef>
              <c:f>Sheet2!$T$10</c:f>
              <c:strCache>
                <c:ptCount val="1"/>
                <c:pt idx="0">
                  <c:v>24 Q2-25 Q1</c:v>
                </c:pt>
              </c:strCache>
            </c:strRef>
          </c:tx>
          <c:spPr>
            <a:solidFill>
              <a:srgbClr val="00B0F0"/>
            </a:solidFill>
            <a:ln>
              <a:noFill/>
            </a:ln>
            <a:effectLst/>
          </c:spPr>
          <c:invertIfNegative val="0"/>
          <c:cat>
            <c:strRef>
              <c:f>Sheet2!$U$7:$W$7</c:f>
              <c:strCache>
                <c:ptCount val="3"/>
                <c:pt idx="0">
                  <c:v>Light Weight</c:v>
                </c:pt>
                <c:pt idx="1">
                  <c:v>High Temperature</c:v>
                </c:pt>
                <c:pt idx="2">
                  <c:v>Recycling</c:v>
                </c:pt>
              </c:strCache>
            </c:strRef>
          </c:cat>
          <c:val>
            <c:numRef>
              <c:f>Sheet2!$U$10:$W$10</c:f>
              <c:numCache>
                <c:formatCode>General</c:formatCode>
                <c:ptCount val="3"/>
                <c:pt idx="0">
                  <c:v>17</c:v>
                </c:pt>
                <c:pt idx="1">
                  <c:v>16</c:v>
                </c:pt>
                <c:pt idx="2">
                  <c:v>60</c:v>
                </c:pt>
              </c:numCache>
            </c:numRef>
          </c:val>
          <c:extLst>
            <c:ext xmlns:c16="http://schemas.microsoft.com/office/drawing/2014/chart" uri="{C3380CC4-5D6E-409C-BE32-E72D297353CC}">
              <c16:uniqueId val="{00000002-1570-4545-84DE-884AE6CBD7CB}"/>
            </c:ext>
          </c:extLst>
        </c:ser>
        <c:dLbls>
          <c:showLegendKey val="0"/>
          <c:showVal val="0"/>
          <c:showCatName val="0"/>
          <c:showSerName val="0"/>
          <c:showPercent val="0"/>
          <c:showBubbleSize val="0"/>
        </c:dLbls>
        <c:gapWidth val="219"/>
        <c:overlap val="-27"/>
        <c:axId val="581347112"/>
        <c:axId val="722704064"/>
      </c:barChart>
      <c:catAx>
        <c:axId val="58134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22704064"/>
        <c:crosses val="autoZero"/>
        <c:auto val="1"/>
        <c:lblAlgn val="ctr"/>
        <c:lblOffset val="100"/>
        <c:noMultiLvlLbl val="0"/>
      </c:catAx>
      <c:valAx>
        <c:axId val="722704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8134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Sheet1!$B$6</c:f>
              <c:strCache>
                <c:ptCount val="1"/>
                <c:pt idx="0">
                  <c:v>Performance MB</c:v>
                </c:pt>
              </c:strCache>
            </c:strRef>
          </c:tx>
          <c:spPr>
            <a:solidFill>
              <a:srgbClr val="32D4ED"/>
            </a:solidFill>
            <a:ln>
              <a:noFill/>
            </a:ln>
            <a:effectLst/>
          </c:spPr>
          <c:invertIfNegative val="0"/>
          <c:dPt>
            <c:idx val="0"/>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3-8E53-4D98-BAEC-DFC8F367FC9E}"/>
              </c:ext>
            </c:extLst>
          </c:dPt>
          <c:cat>
            <c:strRef>
              <c:f>Sheet1!$A$7</c:f>
              <c:strCache>
                <c:ptCount val="1"/>
                <c:pt idx="0">
                  <c:v>Q1 2025</c:v>
                </c:pt>
              </c:strCache>
            </c:strRef>
          </c:cat>
          <c:val>
            <c:numRef>
              <c:f>Sheet1!$B$7</c:f>
              <c:numCache>
                <c:formatCode>0%</c:formatCode>
                <c:ptCount val="1"/>
                <c:pt idx="0">
                  <c:v>0.59</c:v>
                </c:pt>
              </c:numCache>
            </c:numRef>
          </c:val>
          <c:extLst>
            <c:ext xmlns:c16="http://schemas.microsoft.com/office/drawing/2014/chart" uri="{C3380CC4-5D6E-409C-BE32-E72D297353CC}">
              <c16:uniqueId val="{00000000-8E53-4D98-BAEC-DFC8F367FC9E}"/>
            </c:ext>
          </c:extLst>
        </c:ser>
        <c:ser>
          <c:idx val="1"/>
          <c:order val="1"/>
          <c:tx>
            <c:strRef>
              <c:f>Sheet1!$C$6</c:f>
              <c:strCache>
                <c:ptCount val="1"/>
                <c:pt idx="0">
                  <c:v>Light weight &amp; High Temperature</c:v>
                </c:pt>
              </c:strCache>
            </c:strRef>
          </c:tx>
          <c:spPr>
            <a:solidFill>
              <a:srgbClr val="00B0F0"/>
            </a:solidFill>
            <a:ln>
              <a:noFill/>
            </a:ln>
            <a:effectLst/>
          </c:spPr>
          <c:invertIfNegative val="0"/>
          <c:cat>
            <c:strRef>
              <c:f>Sheet1!$A$7</c:f>
              <c:strCache>
                <c:ptCount val="1"/>
                <c:pt idx="0">
                  <c:v>Q1 2025</c:v>
                </c:pt>
              </c:strCache>
            </c:strRef>
          </c:cat>
          <c:val>
            <c:numRef>
              <c:f>Sheet1!$C$7</c:f>
              <c:numCache>
                <c:formatCode>0%</c:formatCode>
                <c:ptCount val="1"/>
                <c:pt idx="0">
                  <c:v>0.34</c:v>
                </c:pt>
              </c:numCache>
            </c:numRef>
          </c:val>
          <c:extLst>
            <c:ext xmlns:c16="http://schemas.microsoft.com/office/drawing/2014/chart" uri="{C3380CC4-5D6E-409C-BE32-E72D297353CC}">
              <c16:uniqueId val="{00000001-8E53-4D98-BAEC-DFC8F367FC9E}"/>
            </c:ext>
          </c:extLst>
        </c:ser>
        <c:ser>
          <c:idx val="2"/>
          <c:order val="2"/>
          <c:tx>
            <c:strRef>
              <c:f>Sheet1!$D$6</c:f>
              <c:strCache>
                <c:ptCount val="1"/>
                <c:pt idx="0">
                  <c:v>Recycling</c:v>
                </c:pt>
              </c:strCache>
            </c:strRef>
          </c:tx>
          <c:spPr>
            <a:solidFill>
              <a:schemeClr val="tx2">
                <a:lumMod val="75000"/>
                <a:lumOff val="25000"/>
              </a:schemeClr>
            </a:solidFill>
            <a:ln>
              <a:noFill/>
            </a:ln>
            <a:effectLst/>
          </c:spPr>
          <c:invertIfNegative val="0"/>
          <c:cat>
            <c:strRef>
              <c:f>Sheet1!$A$7</c:f>
              <c:strCache>
                <c:ptCount val="1"/>
                <c:pt idx="0">
                  <c:v>Q1 2025</c:v>
                </c:pt>
              </c:strCache>
            </c:strRef>
          </c:cat>
          <c:val>
            <c:numRef>
              <c:f>Sheet1!$D$7</c:f>
              <c:numCache>
                <c:formatCode>0%</c:formatCode>
                <c:ptCount val="1"/>
                <c:pt idx="0">
                  <c:v>7.0000000000000007E-2</c:v>
                </c:pt>
              </c:numCache>
            </c:numRef>
          </c:val>
          <c:extLst>
            <c:ext xmlns:c16="http://schemas.microsoft.com/office/drawing/2014/chart" uri="{C3380CC4-5D6E-409C-BE32-E72D297353CC}">
              <c16:uniqueId val="{00000002-8E53-4D98-BAEC-DFC8F367FC9E}"/>
            </c:ext>
          </c:extLst>
        </c:ser>
        <c:dLbls>
          <c:showLegendKey val="0"/>
          <c:showVal val="0"/>
          <c:showCatName val="0"/>
          <c:showSerName val="0"/>
          <c:showPercent val="0"/>
          <c:showBubbleSize val="0"/>
        </c:dLbls>
        <c:gapWidth val="150"/>
        <c:overlap val="100"/>
        <c:axId val="431386896"/>
        <c:axId val="431388696"/>
      </c:barChart>
      <c:catAx>
        <c:axId val="43138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31388696"/>
        <c:crosses val="autoZero"/>
        <c:auto val="1"/>
        <c:lblAlgn val="ctr"/>
        <c:lblOffset val="100"/>
        <c:noMultiLvlLbl val="0"/>
      </c:catAx>
      <c:valAx>
        <c:axId val="431388696"/>
        <c:scaling>
          <c:orientation val="minMax"/>
          <c:max val="1"/>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31386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Sheet1!$B$6</c:f>
              <c:strCache>
                <c:ptCount val="1"/>
                <c:pt idx="0">
                  <c:v>Performance MB</c:v>
                </c:pt>
              </c:strCache>
            </c:strRef>
          </c:tx>
          <c:spPr>
            <a:solidFill>
              <a:srgbClr val="32D4ED"/>
            </a:solidFill>
            <a:ln>
              <a:noFill/>
            </a:ln>
            <a:effectLst/>
          </c:spPr>
          <c:invertIfNegative val="0"/>
          <c:dPt>
            <c:idx val="0"/>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1-9C8F-4987-98FB-42E35C7CFFF3}"/>
              </c:ext>
            </c:extLst>
          </c:dPt>
          <c:cat>
            <c:strRef>
              <c:f>Sheet1!$A$7</c:f>
              <c:strCache>
                <c:ptCount val="1"/>
                <c:pt idx="0">
                  <c:v>Q1 2025</c:v>
                </c:pt>
              </c:strCache>
            </c:strRef>
          </c:cat>
          <c:val>
            <c:numRef>
              <c:f>Sheet1!$B$7</c:f>
              <c:numCache>
                <c:formatCode>0%</c:formatCode>
                <c:ptCount val="1"/>
                <c:pt idx="0">
                  <c:v>0.59</c:v>
                </c:pt>
              </c:numCache>
            </c:numRef>
          </c:val>
          <c:extLst>
            <c:ext xmlns:c16="http://schemas.microsoft.com/office/drawing/2014/chart" uri="{C3380CC4-5D6E-409C-BE32-E72D297353CC}">
              <c16:uniqueId val="{00000002-9C8F-4987-98FB-42E35C7CFFF3}"/>
            </c:ext>
          </c:extLst>
        </c:ser>
        <c:ser>
          <c:idx val="1"/>
          <c:order val="1"/>
          <c:tx>
            <c:strRef>
              <c:f>Sheet1!$C$6</c:f>
              <c:strCache>
                <c:ptCount val="1"/>
                <c:pt idx="0">
                  <c:v>Light weight &amp; High Temperature</c:v>
                </c:pt>
              </c:strCache>
            </c:strRef>
          </c:tx>
          <c:spPr>
            <a:solidFill>
              <a:srgbClr val="00B0F0"/>
            </a:solidFill>
            <a:ln>
              <a:noFill/>
            </a:ln>
            <a:effectLst/>
          </c:spPr>
          <c:invertIfNegative val="0"/>
          <c:cat>
            <c:strRef>
              <c:f>Sheet1!$A$7</c:f>
              <c:strCache>
                <c:ptCount val="1"/>
                <c:pt idx="0">
                  <c:v>Q1 2025</c:v>
                </c:pt>
              </c:strCache>
            </c:strRef>
          </c:cat>
          <c:val>
            <c:numRef>
              <c:f>Sheet1!$C$7</c:f>
              <c:numCache>
                <c:formatCode>0%</c:formatCode>
                <c:ptCount val="1"/>
                <c:pt idx="0">
                  <c:v>0.34</c:v>
                </c:pt>
              </c:numCache>
            </c:numRef>
          </c:val>
          <c:extLst>
            <c:ext xmlns:c16="http://schemas.microsoft.com/office/drawing/2014/chart" uri="{C3380CC4-5D6E-409C-BE32-E72D297353CC}">
              <c16:uniqueId val="{00000003-9C8F-4987-98FB-42E35C7CFFF3}"/>
            </c:ext>
          </c:extLst>
        </c:ser>
        <c:ser>
          <c:idx val="2"/>
          <c:order val="2"/>
          <c:tx>
            <c:strRef>
              <c:f>Sheet1!$D$6</c:f>
              <c:strCache>
                <c:ptCount val="1"/>
                <c:pt idx="0">
                  <c:v>Recycling</c:v>
                </c:pt>
              </c:strCache>
            </c:strRef>
          </c:tx>
          <c:spPr>
            <a:solidFill>
              <a:schemeClr val="tx2">
                <a:lumMod val="75000"/>
                <a:lumOff val="25000"/>
              </a:schemeClr>
            </a:solidFill>
            <a:ln>
              <a:noFill/>
            </a:ln>
            <a:effectLst/>
          </c:spPr>
          <c:invertIfNegative val="0"/>
          <c:cat>
            <c:strRef>
              <c:f>Sheet1!$A$7</c:f>
              <c:strCache>
                <c:ptCount val="1"/>
                <c:pt idx="0">
                  <c:v>Q1 2025</c:v>
                </c:pt>
              </c:strCache>
            </c:strRef>
          </c:cat>
          <c:val>
            <c:numRef>
              <c:f>Sheet1!$D$7</c:f>
              <c:numCache>
                <c:formatCode>0%</c:formatCode>
                <c:ptCount val="1"/>
                <c:pt idx="0">
                  <c:v>7.0000000000000007E-2</c:v>
                </c:pt>
              </c:numCache>
            </c:numRef>
          </c:val>
          <c:extLst>
            <c:ext xmlns:c16="http://schemas.microsoft.com/office/drawing/2014/chart" uri="{C3380CC4-5D6E-409C-BE32-E72D297353CC}">
              <c16:uniqueId val="{00000004-9C8F-4987-98FB-42E35C7CFFF3}"/>
            </c:ext>
          </c:extLst>
        </c:ser>
        <c:dLbls>
          <c:showLegendKey val="0"/>
          <c:showVal val="0"/>
          <c:showCatName val="0"/>
          <c:showSerName val="0"/>
          <c:showPercent val="0"/>
          <c:showBubbleSize val="0"/>
        </c:dLbls>
        <c:gapWidth val="150"/>
        <c:overlap val="100"/>
        <c:axId val="431386896"/>
        <c:axId val="431388696"/>
      </c:barChart>
      <c:catAx>
        <c:axId val="43138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31388696"/>
        <c:crosses val="autoZero"/>
        <c:auto val="1"/>
        <c:lblAlgn val="ctr"/>
        <c:lblOffset val="100"/>
        <c:noMultiLvlLbl val="0"/>
      </c:catAx>
      <c:valAx>
        <c:axId val="431388696"/>
        <c:scaling>
          <c:orientation val="minMax"/>
          <c:max val="1"/>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31386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4">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b="1" i="0">
                <a:latin typeface="Arial" panose="020B0604020202020204" pitchFamily="34" charset="0"/>
              </a:defRPr>
            </a:lvl1pPr>
          </a:lstStyle>
          <a:p>
            <a:endParaRPr lang="sv-SE"/>
          </a:p>
        </p:txBody>
      </p:sp>
      <p:sp>
        <p:nvSpPr>
          <p:cNvPr id="3" name="Platshållare för datum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b="1" i="0">
                <a:latin typeface="Arial" panose="020B0604020202020204" pitchFamily="34" charset="0"/>
              </a:defRPr>
            </a:lvl1pPr>
          </a:lstStyle>
          <a:p>
            <a:fld id="{3C7207E1-69E7-4312-BFF4-A18121212072}" type="datetimeFigureOut">
              <a:rPr lang="sv-SE" smtClean="0"/>
              <a:pPr/>
              <a:t>2025-05-05</a:t>
            </a:fld>
            <a:endParaRPr lang="sv-SE"/>
          </a:p>
        </p:txBody>
      </p:sp>
      <p:sp>
        <p:nvSpPr>
          <p:cNvPr id="4" name="Platshållare för bildobjekt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108" tIns="46054" rIns="92108" bIns="46054" rtlCol="0" anchor="ctr"/>
          <a:lstStyle/>
          <a:p>
            <a:endParaRPr lang="sv-SE"/>
          </a:p>
        </p:txBody>
      </p:sp>
      <p:sp>
        <p:nvSpPr>
          <p:cNvPr id="5" name="Platshållare för anteckningar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b="1" i="0">
                <a:latin typeface="Arial" panose="020B0604020202020204" pitchFamily="34" charset="0"/>
              </a:defRPr>
            </a:lvl1pPr>
          </a:lstStyle>
          <a:p>
            <a:endParaRPr lang="sv-SE"/>
          </a:p>
        </p:txBody>
      </p:sp>
      <p:sp>
        <p:nvSpPr>
          <p:cNvPr id="7" name="Platshållare för bildnummer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b="1" i="0">
                <a:latin typeface="Arial" panose="020B0604020202020204" pitchFamily="34" charset="0"/>
              </a:defRPr>
            </a:lvl1pPr>
          </a:lstStyle>
          <a:p>
            <a:fld id="{A2729C6D-D2B0-4D56-9C1D-7360F238D4FF}" type="slidenum">
              <a:rPr lang="sv-SE" smtClean="0"/>
              <a:pPr/>
              <a:t>‹#›</a:t>
            </a:fld>
            <a:endParaRPr lang="sv-SE"/>
          </a:p>
        </p:txBody>
      </p:sp>
    </p:spTree>
    <p:extLst>
      <p:ext uri="{BB962C8B-B14F-4D97-AF65-F5344CB8AC3E}">
        <p14:creationId xmlns:p14="http://schemas.microsoft.com/office/powerpoint/2010/main" val="395137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panose="020B0604020202020204" pitchFamily="34" charset="0"/>
        <a:ea typeface="+mn-ea"/>
        <a:cs typeface="+mn-cs"/>
      </a:defRPr>
    </a:lvl1pPr>
    <a:lvl2pPr marL="457200" algn="l" defTabSz="914400" rtl="0" eaLnBrk="1" latinLnBrk="0" hangingPunct="1">
      <a:defRPr sz="1200" b="1" i="0" kern="1200">
        <a:solidFill>
          <a:schemeClr val="tx1"/>
        </a:solidFill>
        <a:latin typeface="Arial" panose="020B0604020202020204" pitchFamily="34" charset="0"/>
        <a:ea typeface="+mn-ea"/>
        <a:cs typeface="+mn-cs"/>
      </a:defRPr>
    </a:lvl2pPr>
    <a:lvl3pPr marL="914400" algn="l" defTabSz="914400" rtl="0" eaLnBrk="1" latinLnBrk="0" hangingPunct="1">
      <a:defRPr sz="1200" b="1" i="0" kern="1200">
        <a:solidFill>
          <a:schemeClr val="tx1"/>
        </a:solidFill>
        <a:latin typeface="Arial" panose="020B0604020202020204" pitchFamily="34" charset="0"/>
        <a:ea typeface="+mn-ea"/>
        <a:cs typeface="+mn-cs"/>
      </a:defRPr>
    </a:lvl3pPr>
    <a:lvl4pPr marL="1371600" algn="l" defTabSz="914400" rtl="0" eaLnBrk="1" latinLnBrk="0" hangingPunct="1">
      <a:defRPr sz="1200" b="1" i="0" kern="1200">
        <a:solidFill>
          <a:schemeClr val="tx1"/>
        </a:solidFill>
        <a:latin typeface="Arial" panose="020B0604020202020204" pitchFamily="34" charset="0"/>
        <a:ea typeface="+mn-ea"/>
        <a:cs typeface="+mn-cs"/>
      </a:defRPr>
    </a:lvl4pPr>
    <a:lvl5pPr marL="1828800" algn="l" defTabSz="914400" rtl="0" eaLnBrk="1" latinLnBrk="0" hangingPunct="1">
      <a:defRPr sz="1200" b="1"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Arial"/>
                <a:cs typeface="Arial"/>
              </a:rPr>
              <a:t>Hello and welcome to this presentation of the second quarter for Nexam Chemical. My name is Ronnie Törnqvist, I'm the CEO of Nexam Chemical since a little over a year, and with me I have our CFO, Marcus Nyberg.</a:t>
            </a:r>
            <a:endParaRPr lang="sv-SE">
              <a:cs typeface="Arial"/>
            </a:endParaRPr>
          </a:p>
        </p:txBody>
      </p:sp>
      <p:sp>
        <p:nvSpPr>
          <p:cNvPr id="4" name="Platshållare för bildnummer 3"/>
          <p:cNvSpPr>
            <a:spLocks noGrp="1"/>
          </p:cNvSpPr>
          <p:nvPr>
            <p:ph type="sldNum" sz="quarter" idx="5"/>
          </p:nvPr>
        </p:nvSpPr>
        <p:spPr/>
        <p:txBody>
          <a:bodyPr/>
          <a:lstStyle/>
          <a:p>
            <a:fld id="{A2729C6D-D2B0-4D56-9C1D-7360F238D4FF}" type="slidenum">
              <a:rPr lang="sv-SE" smtClean="0"/>
              <a:pPr/>
              <a:t>1</a:t>
            </a:fld>
            <a:endParaRPr lang="sv-SE"/>
          </a:p>
        </p:txBody>
      </p:sp>
    </p:spTree>
    <p:extLst>
      <p:ext uri="{BB962C8B-B14F-4D97-AF65-F5344CB8AC3E}">
        <p14:creationId xmlns:p14="http://schemas.microsoft.com/office/powerpoint/2010/main" val="367023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So </a:t>
            </a:r>
            <a:r>
              <a:rPr lang="sv-SE" err="1"/>
              <a:t>how</a:t>
            </a:r>
            <a:r>
              <a:rPr lang="sv-SE"/>
              <a:t> </a:t>
            </a:r>
            <a:r>
              <a:rPr lang="sv-SE" err="1"/>
              <a:t>does</a:t>
            </a:r>
            <a:r>
              <a:rPr lang="sv-SE"/>
              <a:t> </a:t>
            </a:r>
            <a:r>
              <a:rPr lang="sv-SE" err="1"/>
              <a:t>this</a:t>
            </a:r>
            <a:r>
              <a:rPr lang="sv-SE"/>
              <a:t> </a:t>
            </a:r>
            <a:r>
              <a:rPr lang="sv-SE" err="1"/>
              <a:t>work</a:t>
            </a:r>
            <a:r>
              <a:rPr lang="sv-SE"/>
              <a:t> in </a:t>
            </a:r>
            <a:r>
              <a:rPr lang="sv-SE" err="1"/>
              <a:t>practise</a:t>
            </a:r>
            <a:r>
              <a:rPr lang="sv-SE"/>
              <a:t>?</a:t>
            </a:r>
          </a:p>
          <a:p>
            <a:endParaRPr lang="sv-SE"/>
          </a:p>
          <a:p>
            <a:r>
              <a:rPr lang="sv-SE" err="1"/>
              <a:t>Let</a:t>
            </a:r>
            <a:r>
              <a:rPr lang="sv-SE"/>
              <a:t> </a:t>
            </a:r>
            <a:r>
              <a:rPr lang="sv-SE" err="1"/>
              <a:t>me</a:t>
            </a:r>
            <a:r>
              <a:rPr lang="sv-SE"/>
              <a:t> show </a:t>
            </a:r>
            <a:r>
              <a:rPr lang="sv-SE" err="1"/>
              <a:t>you</a:t>
            </a:r>
            <a:r>
              <a:rPr lang="sv-SE"/>
              <a:t> </a:t>
            </a:r>
            <a:r>
              <a:rPr lang="sv-SE" err="1"/>
              <a:t>some</a:t>
            </a:r>
            <a:r>
              <a:rPr lang="sv-SE"/>
              <a:t> experimental data from a research </a:t>
            </a:r>
            <a:r>
              <a:rPr lang="sv-SE" err="1"/>
              <a:t>group</a:t>
            </a:r>
            <a:r>
              <a:rPr lang="sv-SE"/>
              <a:t> in Torino. </a:t>
            </a:r>
            <a:r>
              <a:rPr lang="sv-SE" err="1"/>
              <a:t>They</a:t>
            </a:r>
            <a:r>
              <a:rPr lang="sv-SE"/>
              <a:t> </a:t>
            </a:r>
            <a:r>
              <a:rPr lang="sv-SE" err="1"/>
              <a:t>took</a:t>
            </a:r>
            <a:r>
              <a:rPr lang="sv-SE"/>
              <a:t> a </a:t>
            </a:r>
            <a:r>
              <a:rPr lang="sv-SE" err="1"/>
              <a:t>fresh</a:t>
            </a:r>
            <a:r>
              <a:rPr lang="sv-SE"/>
              <a:t> polymer and </a:t>
            </a:r>
            <a:r>
              <a:rPr lang="sv-SE" err="1"/>
              <a:t>extruded</a:t>
            </a:r>
            <a:r>
              <a:rPr lang="sv-SE"/>
              <a:t> it </a:t>
            </a:r>
            <a:r>
              <a:rPr lang="sv-SE" err="1"/>
              <a:t>multiple</a:t>
            </a:r>
            <a:r>
              <a:rPr lang="sv-SE"/>
              <a:t> </a:t>
            </a:r>
            <a:r>
              <a:rPr lang="sv-SE" err="1"/>
              <a:t>times</a:t>
            </a:r>
            <a:r>
              <a:rPr lang="sv-SE"/>
              <a:t>, in order to </a:t>
            </a:r>
            <a:r>
              <a:rPr lang="sv-SE" err="1"/>
              <a:t>simulate</a:t>
            </a:r>
            <a:r>
              <a:rPr lang="sv-SE"/>
              <a:t> </a:t>
            </a:r>
            <a:r>
              <a:rPr lang="sv-SE" err="1"/>
              <a:t>what</a:t>
            </a:r>
            <a:r>
              <a:rPr lang="sv-SE"/>
              <a:t> </a:t>
            </a:r>
            <a:r>
              <a:rPr lang="sv-SE" err="1"/>
              <a:t>happens</a:t>
            </a:r>
            <a:r>
              <a:rPr lang="sv-SE"/>
              <a:t> </a:t>
            </a:r>
            <a:r>
              <a:rPr lang="sv-SE" err="1"/>
              <a:t>during</a:t>
            </a:r>
            <a:r>
              <a:rPr lang="sv-SE"/>
              <a:t> recycling. </a:t>
            </a:r>
            <a:r>
              <a:rPr lang="sv-SE" err="1"/>
              <a:t>They</a:t>
            </a:r>
            <a:r>
              <a:rPr lang="sv-SE"/>
              <a:t> </a:t>
            </a:r>
            <a:r>
              <a:rPr lang="sv-SE" err="1"/>
              <a:t>observed</a:t>
            </a:r>
            <a:r>
              <a:rPr lang="sv-SE"/>
              <a:t> </a:t>
            </a:r>
            <a:r>
              <a:rPr lang="sv-SE" err="1"/>
              <a:t>that</a:t>
            </a:r>
            <a:r>
              <a:rPr lang="sv-SE"/>
              <a:t> the </a:t>
            </a:r>
            <a:r>
              <a:rPr lang="sv-SE" err="1"/>
              <a:t>viscosity</a:t>
            </a:r>
            <a:r>
              <a:rPr lang="sv-SE"/>
              <a:t> </a:t>
            </a:r>
            <a:r>
              <a:rPr lang="sv-SE" err="1"/>
              <a:t>of</a:t>
            </a:r>
            <a:r>
              <a:rPr lang="sv-SE"/>
              <a:t> the polymer </a:t>
            </a:r>
            <a:r>
              <a:rPr lang="sv-SE" err="1"/>
              <a:t>continously</a:t>
            </a:r>
            <a:r>
              <a:rPr lang="sv-SE"/>
              <a:t> </a:t>
            </a:r>
            <a:r>
              <a:rPr lang="sv-SE" err="1"/>
              <a:t>decrease</a:t>
            </a:r>
            <a:r>
              <a:rPr lang="sv-SE"/>
              <a:t>. </a:t>
            </a:r>
            <a:r>
              <a:rPr lang="sv-SE" err="1"/>
              <a:t>This</a:t>
            </a:r>
            <a:r>
              <a:rPr lang="sv-SE"/>
              <a:t> is </a:t>
            </a:r>
            <a:r>
              <a:rPr lang="sv-SE" err="1"/>
              <a:t>due</a:t>
            </a:r>
            <a:r>
              <a:rPr lang="sv-SE"/>
              <a:t> to </a:t>
            </a:r>
            <a:r>
              <a:rPr lang="sv-SE" err="1"/>
              <a:t>that</a:t>
            </a:r>
            <a:r>
              <a:rPr lang="sv-SE"/>
              <a:t> the polymer </a:t>
            </a:r>
            <a:r>
              <a:rPr lang="sv-SE" err="1"/>
              <a:t>chains</a:t>
            </a:r>
            <a:r>
              <a:rPr lang="sv-SE"/>
              <a:t> breaks and </a:t>
            </a:r>
            <a:r>
              <a:rPr lang="sv-SE" err="1"/>
              <a:t>after</a:t>
            </a:r>
            <a:r>
              <a:rPr lang="sv-SE"/>
              <a:t> </a:t>
            </a:r>
            <a:r>
              <a:rPr lang="sv-SE" err="1"/>
              <a:t>nine</a:t>
            </a:r>
            <a:r>
              <a:rPr lang="sv-SE"/>
              <a:t> </a:t>
            </a:r>
            <a:r>
              <a:rPr lang="sv-SE" err="1"/>
              <a:t>cycles</a:t>
            </a:r>
            <a:r>
              <a:rPr lang="sv-SE"/>
              <a:t> the polymer is </a:t>
            </a:r>
            <a:r>
              <a:rPr lang="sv-SE" err="1"/>
              <a:t>highly</a:t>
            </a:r>
            <a:r>
              <a:rPr lang="sv-SE"/>
              <a:t> </a:t>
            </a:r>
            <a:r>
              <a:rPr lang="sv-SE" err="1"/>
              <a:t>degraded</a:t>
            </a:r>
            <a:r>
              <a:rPr lang="sv-SE"/>
              <a:t> and it is </a:t>
            </a:r>
            <a:r>
              <a:rPr lang="sv-SE" err="1"/>
              <a:t>difficult</a:t>
            </a:r>
            <a:r>
              <a:rPr lang="sv-SE"/>
              <a:t> to </a:t>
            </a:r>
            <a:r>
              <a:rPr lang="sv-SE" err="1"/>
              <a:t>use</a:t>
            </a:r>
            <a:r>
              <a:rPr lang="sv-SE"/>
              <a:t> </a:t>
            </a:r>
            <a:r>
              <a:rPr lang="sv-SE" err="1"/>
              <a:t>this</a:t>
            </a:r>
            <a:r>
              <a:rPr lang="sv-SE"/>
              <a:t> material in </a:t>
            </a:r>
            <a:r>
              <a:rPr lang="sv-SE" err="1"/>
              <a:t>any</a:t>
            </a:r>
            <a:r>
              <a:rPr lang="sv-SE"/>
              <a:t> </a:t>
            </a:r>
            <a:r>
              <a:rPr lang="sv-SE" err="1"/>
              <a:t>application</a:t>
            </a:r>
            <a:r>
              <a:rPr lang="sv-SE"/>
              <a:t>. </a:t>
            </a:r>
          </a:p>
          <a:p>
            <a:endParaRPr lang="sv-SE"/>
          </a:p>
          <a:p>
            <a:r>
              <a:rPr lang="sv-SE" err="1"/>
              <a:t>However</a:t>
            </a:r>
            <a:r>
              <a:rPr lang="sv-SE"/>
              <a:t>, </a:t>
            </a:r>
            <a:r>
              <a:rPr lang="sv-SE" err="1"/>
              <a:t>if</a:t>
            </a:r>
            <a:r>
              <a:rPr lang="sv-SE"/>
              <a:t> </a:t>
            </a:r>
            <a:r>
              <a:rPr lang="sv-SE" err="1"/>
              <a:t>you</a:t>
            </a:r>
            <a:r>
              <a:rPr lang="sv-SE"/>
              <a:t> </a:t>
            </a:r>
            <a:r>
              <a:rPr lang="sv-SE" err="1"/>
              <a:t>take</a:t>
            </a:r>
            <a:r>
              <a:rPr lang="sv-SE"/>
              <a:t> </a:t>
            </a:r>
            <a:r>
              <a:rPr lang="sv-SE" err="1"/>
              <a:t>this</a:t>
            </a:r>
            <a:r>
              <a:rPr lang="sv-SE"/>
              <a:t> material </a:t>
            </a:r>
            <a:r>
              <a:rPr lang="sv-SE" err="1"/>
              <a:t>that</a:t>
            </a:r>
            <a:r>
              <a:rPr lang="sv-SE"/>
              <a:t> has </a:t>
            </a:r>
            <a:r>
              <a:rPr lang="sv-SE" err="1"/>
              <a:t>been</a:t>
            </a:r>
            <a:r>
              <a:rPr lang="sv-SE"/>
              <a:t> </a:t>
            </a:r>
            <a:r>
              <a:rPr lang="sv-SE" err="1"/>
              <a:t>cycled</a:t>
            </a:r>
            <a:r>
              <a:rPr lang="sv-SE"/>
              <a:t> 9 </a:t>
            </a:r>
            <a:r>
              <a:rPr lang="sv-SE" err="1"/>
              <a:t>times</a:t>
            </a:r>
            <a:r>
              <a:rPr lang="sv-SE"/>
              <a:t> and </a:t>
            </a:r>
            <a:r>
              <a:rPr lang="sv-SE" err="1"/>
              <a:t>use</a:t>
            </a:r>
            <a:r>
              <a:rPr lang="sv-SE"/>
              <a:t> </a:t>
            </a:r>
            <a:r>
              <a:rPr lang="sv-SE" err="1"/>
              <a:t>our</a:t>
            </a:r>
            <a:r>
              <a:rPr lang="sv-SE"/>
              <a:t> </a:t>
            </a:r>
            <a:r>
              <a:rPr lang="sv-SE" err="1"/>
              <a:t>additive</a:t>
            </a:r>
            <a:r>
              <a:rPr lang="sv-SE"/>
              <a:t>, </a:t>
            </a:r>
            <a:r>
              <a:rPr lang="sv-SE" err="1"/>
              <a:t>you</a:t>
            </a:r>
            <a:r>
              <a:rPr lang="sv-SE"/>
              <a:t> </a:t>
            </a:r>
            <a:r>
              <a:rPr lang="sv-SE" err="1"/>
              <a:t>see</a:t>
            </a:r>
            <a:r>
              <a:rPr lang="sv-SE"/>
              <a:t> </a:t>
            </a:r>
            <a:r>
              <a:rPr lang="sv-SE" err="1"/>
              <a:t>that</a:t>
            </a:r>
            <a:r>
              <a:rPr lang="sv-SE"/>
              <a:t> the </a:t>
            </a:r>
            <a:r>
              <a:rPr lang="sv-SE" err="1"/>
              <a:t>viscosity</a:t>
            </a:r>
            <a:r>
              <a:rPr lang="sv-SE"/>
              <a:t> </a:t>
            </a:r>
            <a:r>
              <a:rPr lang="sv-SE" err="1"/>
              <a:t>increase</a:t>
            </a:r>
            <a:r>
              <a:rPr lang="sv-SE"/>
              <a:t>. The </a:t>
            </a:r>
            <a:r>
              <a:rPr lang="sv-SE" err="1"/>
              <a:t>viscosity</a:t>
            </a:r>
            <a:r>
              <a:rPr lang="sv-SE"/>
              <a:t> </a:t>
            </a:r>
            <a:r>
              <a:rPr lang="sv-SE" err="1"/>
              <a:t>actually</a:t>
            </a:r>
            <a:r>
              <a:rPr lang="sv-SE"/>
              <a:t> goes back </a:t>
            </a:r>
            <a:r>
              <a:rPr lang="sv-SE" err="1"/>
              <a:t>up</a:t>
            </a:r>
            <a:r>
              <a:rPr lang="sv-SE"/>
              <a:t> to the </a:t>
            </a:r>
            <a:r>
              <a:rPr lang="sv-SE" err="1"/>
              <a:t>level</a:t>
            </a:r>
            <a:r>
              <a:rPr lang="sv-SE"/>
              <a:t> </a:t>
            </a:r>
            <a:r>
              <a:rPr lang="sv-SE" err="1"/>
              <a:t>corresponding</a:t>
            </a:r>
            <a:r>
              <a:rPr lang="sv-SE"/>
              <a:t> to </a:t>
            </a:r>
            <a:r>
              <a:rPr lang="sv-SE" err="1"/>
              <a:t>cycle</a:t>
            </a:r>
            <a:r>
              <a:rPr lang="sv-SE"/>
              <a:t> #4! </a:t>
            </a:r>
            <a:r>
              <a:rPr lang="sv-SE" err="1"/>
              <a:t>This</a:t>
            </a:r>
            <a:r>
              <a:rPr lang="sv-SE"/>
              <a:t> </a:t>
            </a:r>
            <a:r>
              <a:rPr lang="sv-SE" err="1"/>
              <a:t>means</a:t>
            </a:r>
            <a:r>
              <a:rPr lang="sv-SE"/>
              <a:t> </a:t>
            </a:r>
            <a:r>
              <a:rPr lang="sv-SE" err="1"/>
              <a:t>that</a:t>
            </a:r>
            <a:r>
              <a:rPr lang="sv-SE"/>
              <a:t> </a:t>
            </a:r>
            <a:r>
              <a:rPr lang="sv-SE" err="1"/>
              <a:t>we</a:t>
            </a:r>
            <a:r>
              <a:rPr lang="sv-SE"/>
              <a:t> </a:t>
            </a:r>
            <a:r>
              <a:rPr lang="sv-SE" err="1"/>
              <a:t>are</a:t>
            </a:r>
            <a:r>
              <a:rPr lang="sv-SE"/>
              <a:t> </a:t>
            </a:r>
            <a:r>
              <a:rPr lang="sv-SE" err="1"/>
              <a:t>rebuilding</a:t>
            </a:r>
            <a:r>
              <a:rPr lang="sv-SE"/>
              <a:t> </a:t>
            </a:r>
            <a:r>
              <a:rPr lang="sv-SE" err="1"/>
              <a:t>molecular</a:t>
            </a:r>
            <a:r>
              <a:rPr lang="sv-SE"/>
              <a:t> </a:t>
            </a:r>
            <a:r>
              <a:rPr lang="sv-SE" err="1"/>
              <a:t>weight</a:t>
            </a:r>
            <a:r>
              <a:rPr lang="sv-SE"/>
              <a:t> and </a:t>
            </a:r>
            <a:r>
              <a:rPr lang="sv-SE" err="1"/>
              <a:t>we</a:t>
            </a:r>
            <a:r>
              <a:rPr lang="sv-SE"/>
              <a:t> </a:t>
            </a:r>
            <a:r>
              <a:rPr lang="sv-SE" err="1"/>
              <a:t>are</a:t>
            </a:r>
            <a:r>
              <a:rPr lang="sv-SE"/>
              <a:t> reparing the polymer </a:t>
            </a:r>
            <a:r>
              <a:rPr lang="sv-SE" err="1"/>
              <a:t>chains</a:t>
            </a:r>
            <a:r>
              <a:rPr lang="sv-SE"/>
              <a:t>, at </a:t>
            </a:r>
            <a:r>
              <a:rPr lang="sv-SE" err="1"/>
              <a:t>least</a:t>
            </a:r>
            <a:r>
              <a:rPr lang="sv-SE"/>
              <a:t> to </a:t>
            </a:r>
            <a:r>
              <a:rPr lang="sv-SE" err="1"/>
              <a:t>some</a:t>
            </a:r>
            <a:r>
              <a:rPr lang="sv-SE"/>
              <a:t> </a:t>
            </a:r>
            <a:r>
              <a:rPr lang="sv-SE" err="1"/>
              <a:t>extent</a:t>
            </a:r>
            <a:r>
              <a:rPr lang="sv-SE"/>
              <a:t>. </a:t>
            </a:r>
            <a:r>
              <a:rPr lang="sv-SE" err="1"/>
              <a:t>This</a:t>
            </a:r>
            <a:r>
              <a:rPr lang="sv-SE"/>
              <a:t> show the </a:t>
            </a:r>
            <a:r>
              <a:rPr lang="sv-SE" err="1"/>
              <a:t>great</a:t>
            </a:r>
            <a:r>
              <a:rPr lang="sv-SE"/>
              <a:t> benefit </a:t>
            </a:r>
            <a:r>
              <a:rPr lang="sv-SE" err="1"/>
              <a:t>of</a:t>
            </a:r>
            <a:r>
              <a:rPr lang="sv-SE"/>
              <a:t> </a:t>
            </a:r>
            <a:r>
              <a:rPr lang="sv-SE" err="1"/>
              <a:t>using</a:t>
            </a:r>
            <a:r>
              <a:rPr lang="sv-SE"/>
              <a:t> </a:t>
            </a:r>
            <a:r>
              <a:rPr lang="sv-SE" err="1"/>
              <a:t>Rective</a:t>
            </a:r>
            <a:r>
              <a:rPr lang="sv-SE"/>
              <a:t> </a:t>
            </a:r>
            <a:r>
              <a:rPr lang="sv-SE" err="1"/>
              <a:t>Recyling</a:t>
            </a:r>
            <a:r>
              <a:rPr lang="sv-SE"/>
              <a:t>. For </a:t>
            </a:r>
            <a:r>
              <a:rPr lang="sv-SE" err="1"/>
              <a:t>our</a:t>
            </a:r>
            <a:r>
              <a:rPr lang="sv-SE"/>
              <a:t> </a:t>
            </a:r>
            <a:r>
              <a:rPr lang="sv-SE" err="1"/>
              <a:t>customer</a:t>
            </a:r>
            <a:r>
              <a:rPr lang="sv-SE"/>
              <a:t> </a:t>
            </a:r>
            <a:r>
              <a:rPr lang="sv-SE" err="1"/>
              <a:t>this</a:t>
            </a:r>
            <a:r>
              <a:rPr lang="sv-SE"/>
              <a:t> </a:t>
            </a:r>
            <a:r>
              <a:rPr lang="sv-SE" err="1"/>
              <a:t>means</a:t>
            </a:r>
            <a:r>
              <a:rPr lang="sv-SE"/>
              <a:t> a material </a:t>
            </a:r>
            <a:r>
              <a:rPr lang="sv-SE" err="1"/>
              <a:t>that</a:t>
            </a:r>
            <a:r>
              <a:rPr lang="sv-SE"/>
              <a:t> </a:t>
            </a:r>
            <a:r>
              <a:rPr lang="sv-SE" err="1"/>
              <a:t>can</a:t>
            </a:r>
            <a:r>
              <a:rPr lang="sv-SE"/>
              <a:t> be </a:t>
            </a:r>
            <a:r>
              <a:rPr lang="sv-SE" err="1"/>
              <a:t>used</a:t>
            </a:r>
            <a:r>
              <a:rPr lang="sv-SE"/>
              <a:t> in </a:t>
            </a:r>
            <a:r>
              <a:rPr lang="sv-SE" err="1"/>
              <a:t>more</a:t>
            </a:r>
            <a:r>
              <a:rPr lang="sv-SE"/>
              <a:t> </a:t>
            </a:r>
            <a:r>
              <a:rPr lang="sv-SE" err="1"/>
              <a:t>advanced</a:t>
            </a:r>
            <a:r>
              <a:rPr lang="sv-SE"/>
              <a:t> </a:t>
            </a:r>
            <a:r>
              <a:rPr lang="sv-SE" err="1"/>
              <a:t>applications</a:t>
            </a:r>
            <a:r>
              <a:rPr lang="sv-SE"/>
              <a:t> and </a:t>
            </a:r>
            <a:r>
              <a:rPr lang="sv-SE" err="1"/>
              <a:t>hence</a:t>
            </a:r>
            <a:r>
              <a:rPr lang="sv-SE"/>
              <a:t> has a  </a:t>
            </a:r>
            <a:r>
              <a:rPr lang="sv-SE" err="1"/>
              <a:t>higher</a:t>
            </a:r>
            <a:r>
              <a:rPr lang="sv-SE"/>
              <a:t> </a:t>
            </a:r>
            <a:r>
              <a:rPr lang="sv-SE" err="1"/>
              <a:t>value</a:t>
            </a:r>
            <a:r>
              <a:rPr lang="sv-SE"/>
              <a:t>.</a:t>
            </a:r>
          </a:p>
        </p:txBody>
      </p:sp>
      <p:sp>
        <p:nvSpPr>
          <p:cNvPr id="4" name="Slide Number Placeholder 3"/>
          <p:cNvSpPr>
            <a:spLocks noGrp="1"/>
          </p:cNvSpPr>
          <p:nvPr>
            <p:ph type="sldNum" sz="quarter" idx="5"/>
          </p:nvPr>
        </p:nvSpPr>
        <p:spPr/>
        <p:txBody>
          <a:bodyPr/>
          <a:lstStyle/>
          <a:p>
            <a:fld id="{A2729C6D-D2B0-4D56-9C1D-7360F238D4FF}" type="slidenum">
              <a:rPr lang="sv-SE" smtClean="0"/>
              <a:pPr/>
              <a:t>10</a:t>
            </a:fld>
            <a:endParaRPr lang="sv-SE"/>
          </a:p>
        </p:txBody>
      </p:sp>
    </p:spTree>
    <p:extLst>
      <p:ext uri="{BB962C8B-B14F-4D97-AF65-F5344CB8AC3E}">
        <p14:creationId xmlns:p14="http://schemas.microsoft.com/office/powerpoint/2010/main" val="1125955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So </a:t>
            </a:r>
            <a:r>
              <a:rPr lang="sv-SE" err="1"/>
              <a:t>what</a:t>
            </a:r>
            <a:r>
              <a:rPr lang="sv-SE"/>
              <a:t> </a:t>
            </a:r>
            <a:r>
              <a:rPr lang="sv-SE" err="1"/>
              <a:t>does</a:t>
            </a:r>
            <a:r>
              <a:rPr lang="sv-SE"/>
              <a:t> the plastics market look like </a:t>
            </a:r>
            <a:r>
              <a:rPr lang="sv-SE" err="1"/>
              <a:t>today</a:t>
            </a:r>
            <a:r>
              <a:rPr lang="sv-SE"/>
              <a:t>?</a:t>
            </a:r>
          </a:p>
          <a:p>
            <a:endParaRPr lang="sv-SE"/>
          </a:p>
          <a:p>
            <a:r>
              <a:rPr lang="sv-SE"/>
              <a:t>The global </a:t>
            </a:r>
            <a:r>
              <a:rPr lang="sv-SE" err="1"/>
              <a:t>production</a:t>
            </a:r>
            <a:r>
              <a:rPr lang="sv-SE"/>
              <a:t> </a:t>
            </a:r>
            <a:r>
              <a:rPr lang="sv-SE" err="1"/>
              <a:t>of</a:t>
            </a:r>
            <a:r>
              <a:rPr lang="sv-SE"/>
              <a:t> plastics is </a:t>
            </a:r>
            <a:r>
              <a:rPr lang="sv-SE" err="1"/>
              <a:t>today</a:t>
            </a:r>
            <a:r>
              <a:rPr lang="sv-SE"/>
              <a:t> over 400 Million Tones per </a:t>
            </a:r>
            <a:r>
              <a:rPr lang="sv-SE" err="1"/>
              <a:t>year</a:t>
            </a:r>
            <a:r>
              <a:rPr lang="sv-SE"/>
              <a:t> and still </a:t>
            </a:r>
            <a:r>
              <a:rPr lang="sv-SE" err="1"/>
              <a:t>growing</a:t>
            </a:r>
            <a:r>
              <a:rPr lang="sv-SE"/>
              <a:t>. </a:t>
            </a:r>
            <a:r>
              <a:rPr lang="sv-SE" err="1"/>
              <a:t>However</a:t>
            </a:r>
            <a:r>
              <a:rPr lang="sv-SE"/>
              <a:t>, the </a:t>
            </a:r>
            <a:r>
              <a:rPr lang="sv-SE" err="1"/>
              <a:t>fraction</a:t>
            </a:r>
            <a:r>
              <a:rPr lang="sv-SE"/>
              <a:t> </a:t>
            </a:r>
            <a:r>
              <a:rPr lang="sv-SE" err="1"/>
              <a:t>of</a:t>
            </a:r>
            <a:r>
              <a:rPr lang="sv-SE"/>
              <a:t> </a:t>
            </a:r>
            <a:r>
              <a:rPr lang="sv-SE" err="1"/>
              <a:t>recycled</a:t>
            </a:r>
            <a:r>
              <a:rPr lang="sv-SE"/>
              <a:t> or bio-</a:t>
            </a:r>
            <a:r>
              <a:rPr lang="sv-SE" err="1"/>
              <a:t>based</a:t>
            </a:r>
            <a:r>
              <a:rPr lang="sv-SE"/>
              <a:t> is still </a:t>
            </a:r>
            <a:r>
              <a:rPr lang="sv-SE" err="1"/>
              <a:t>very</a:t>
            </a:r>
            <a:r>
              <a:rPr lang="sv-SE"/>
              <a:t> small, </a:t>
            </a:r>
            <a:r>
              <a:rPr lang="sv-SE" err="1"/>
              <a:t>only</a:t>
            </a:r>
            <a:r>
              <a:rPr lang="sv-SE"/>
              <a:t> </a:t>
            </a:r>
            <a:r>
              <a:rPr lang="sv-SE" err="1"/>
              <a:t>about</a:t>
            </a:r>
            <a:r>
              <a:rPr lang="sv-SE"/>
              <a:t> 10% on a global </a:t>
            </a:r>
            <a:r>
              <a:rPr lang="sv-SE" err="1"/>
              <a:t>scales</a:t>
            </a:r>
            <a:r>
              <a:rPr lang="sv-SE"/>
              <a:t>. </a:t>
            </a:r>
            <a:r>
              <a:rPr lang="sv-SE" err="1"/>
              <a:t>What</a:t>
            </a:r>
            <a:r>
              <a:rPr lang="sv-SE"/>
              <a:t> </a:t>
            </a:r>
            <a:r>
              <a:rPr lang="sv-SE" err="1"/>
              <a:t>we</a:t>
            </a:r>
            <a:r>
              <a:rPr lang="sv-SE"/>
              <a:t> </a:t>
            </a:r>
            <a:r>
              <a:rPr lang="sv-SE" err="1"/>
              <a:t>need</a:t>
            </a:r>
            <a:r>
              <a:rPr lang="sv-SE"/>
              <a:t> to do is to go from fossil-</a:t>
            </a:r>
            <a:r>
              <a:rPr lang="sv-SE" err="1"/>
              <a:t>based</a:t>
            </a:r>
            <a:r>
              <a:rPr lang="sv-SE"/>
              <a:t> to </a:t>
            </a:r>
            <a:r>
              <a:rPr lang="sv-SE" err="1"/>
              <a:t>recycled</a:t>
            </a:r>
            <a:r>
              <a:rPr lang="sv-SE"/>
              <a:t> or bio, </a:t>
            </a:r>
            <a:r>
              <a:rPr lang="sv-SE" err="1"/>
              <a:t>that</a:t>
            </a:r>
            <a:r>
              <a:rPr lang="sv-SE"/>
              <a:t> is from ”</a:t>
            </a:r>
            <a:r>
              <a:rPr lang="sv-SE" err="1"/>
              <a:t>blue</a:t>
            </a:r>
            <a:r>
              <a:rPr lang="sv-SE"/>
              <a:t>” to ”green”. </a:t>
            </a:r>
            <a:r>
              <a:rPr lang="sv-SE" err="1"/>
              <a:t>Please</a:t>
            </a:r>
            <a:r>
              <a:rPr lang="sv-SE"/>
              <a:t> </a:t>
            </a:r>
            <a:r>
              <a:rPr lang="sv-SE" err="1"/>
              <a:t>also</a:t>
            </a:r>
            <a:r>
              <a:rPr lang="sv-SE"/>
              <a:t> note </a:t>
            </a:r>
            <a:r>
              <a:rPr lang="sv-SE" err="1"/>
              <a:t>that</a:t>
            </a:r>
            <a:r>
              <a:rPr lang="sv-SE"/>
              <a:t> the ”</a:t>
            </a:r>
            <a:r>
              <a:rPr lang="sv-SE" err="1"/>
              <a:t>blue</a:t>
            </a:r>
            <a:r>
              <a:rPr lang="sv-SE"/>
              <a:t>” </a:t>
            </a:r>
            <a:r>
              <a:rPr lang="sv-SE" err="1"/>
              <a:t>we</a:t>
            </a:r>
            <a:r>
              <a:rPr lang="sv-SE"/>
              <a:t> </a:t>
            </a:r>
            <a:r>
              <a:rPr lang="sv-SE" err="1"/>
              <a:t>produced</a:t>
            </a:r>
            <a:r>
              <a:rPr lang="sv-SE"/>
              <a:t> </a:t>
            </a:r>
            <a:r>
              <a:rPr lang="sv-SE" err="1"/>
              <a:t>today</a:t>
            </a:r>
            <a:r>
              <a:rPr lang="sv-SE"/>
              <a:t> is the material </a:t>
            </a:r>
            <a:r>
              <a:rPr lang="sv-SE" err="1"/>
              <a:t>we</a:t>
            </a:r>
            <a:r>
              <a:rPr lang="sv-SE"/>
              <a:t> </a:t>
            </a:r>
            <a:r>
              <a:rPr lang="sv-SE" err="1"/>
              <a:t>should</a:t>
            </a:r>
            <a:r>
              <a:rPr lang="sv-SE"/>
              <a:t> </a:t>
            </a:r>
            <a:r>
              <a:rPr lang="sv-SE" err="1"/>
              <a:t>recycle</a:t>
            </a:r>
            <a:r>
              <a:rPr lang="sv-SE"/>
              <a:t> </a:t>
            </a:r>
            <a:r>
              <a:rPr lang="sv-SE" err="1"/>
              <a:t>tomorrow</a:t>
            </a:r>
            <a:r>
              <a:rPr lang="sv-SE"/>
              <a:t>. </a:t>
            </a:r>
          </a:p>
          <a:p>
            <a:endParaRPr lang="sv-SE"/>
          </a:p>
          <a:p>
            <a:r>
              <a:rPr lang="sv-SE" err="1"/>
              <a:t>Now</a:t>
            </a:r>
            <a:r>
              <a:rPr lang="sv-SE"/>
              <a:t>, </a:t>
            </a:r>
            <a:r>
              <a:rPr lang="sv-SE" err="1"/>
              <a:t>imagine</a:t>
            </a:r>
            <a:r>
              <a:rPr lang="sv-SE"/>
              <a:t> the </a:t>
            </a:r>
            <a:r>
              <a:rPr lang="sv-SE" err="1"/>
              <a:t>growth</a:t>
            </a:r>
            <a:r>
              <a:rPr lang="sv-SE"/>
              <a:t> potential for </a:t>
            </a:r>
            <a:r>
              <a:rPr lang="sv-SE" err="1"/>
              <a:t>companies</a:t>
            </a:r>
            <a:r>
              <a:rPr lang="sv-SE"/>
              <a:t> </a:t>
            </a:r>
            <a:r>
              <a:rPr lang="sv-SE" err="1"/>
              <a:t>that</a:t>
            </a:r>
            <a:r>
              <a:rPr lang="sv-SE"/>
              <a:t> </a:t>
            </a:r>
            <a:r>
              <a:rPr lang="sv-SE" err="1"/>
              <a:t>want</a:t>
            </a:r>
            <a:r>
              <a:rPr lang="sv-SE"/>
              <a:t> to be part </a:t>
            </a:r>
            <a:r>
              <a:rPr lang="sv-SE" err="1"/>
              <a:t>of</a:t>
            </a:r>
            <a:r>
              <a:rPr lang="sv-SE"/>
              <a:t> </a:t>
            </a:r>
            <a:r>
              <a:rPr lang="sv-SE" err="1"/>
              <a:t>this</a:t>
            </a:r>
            <a:r>
              <a:rPr lang="sv-SE"/>
              <a:t> transition from </a:t>
            </a:r>
            <a:r>
              <a:rPr lang="sv-SE" err="1"/>
              <a:t>blue</a:t>
            </a:r>
            <a:r>
              <a:rPr lang="sv-SE"/>
              <a:t> to green and has </a:t>
            </a:r>
            <a:r>
              <a:rPr lang="sv-SE" err="1"/>
              <a:t>technology</a:t>
            </a:r>
            <a:r>
              <a:rPr lang="sv-SE"/>
              <a:t> to </a:t>
            </a:r>
            <a:r>
              <a:rPr lang="sv-SE" err="1"/>
              <a:t>that</a:t>
            </a:r>
            <a:r>
              <a:rPr lang="sv-SE"/>
              <a:t> </a:t>
            </a:r>
            <a:r>
              <a:rPr lang="sv-SE" err="1"/>
              <a:t>can</a:t>
            </a:r>
            <a:r>
              <a:rPr lang="sv-SE"/>
              <a:t> </a:t>
            </a:r>
            <a:r>
              <a:rPr lang="sv-SE" err="1"/>
              <a:t>accelerate</a:t>
            </a:r>
            <a:r>
              <a:rPr lang="sv-SE"/>
              <a:t> it! </a:t>
            </a:r>
          </a:p>
        </p:txBody>
      </p:sp>
      <p:sp>
        <p:nvSpPr>
          <p:cNvPr id="4" name="Slide Number Placeholder 3"/>
          <p:cNvSpPr>
            <a:spLocks noGrp="1"/>
          </p:cNvSpPr>
          <p:nvPr>
            <p:ph type="sldNum" sz="quarter" idx="5"/>
          </p:nvPr>
        </p:nvSpPr>
        <p:spPr/>
        <p:txBody>
          <a:bodyPr/>
          <a:lstStyle/>
          <a:p>
            <a:fld id="{A2729C6D-D2B0-4D56-9C1D-7360F238D4FF}" type="slidenum">
              <a:rPr lang="sv-SE" smtClean="0"/>
              <a:pPr/>
              <a:t>11</a:t>
            </a:fld>
            <a:endParaRPr lang="sv-SE"/>
          </a:p>
        </p:txBody>
      </p:sp>
    </p:spTree>
    <p:extLst>
      <p:ext uri="{BB962C8B-B14F-4D97-AF65-F5344CB8AC3E}">
        <p14:creationId xmlns:p14="http://schemas.microsoft.com/office/powerpoint/2010/main" val="36284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latin typeface="Arial"/>
                <a:cs typeface="Arial"/>
              </a:rPr>
              <a:t>Today</a:t>
            </a:r>
            <a:r>
              <a:rPr lang="sv-SE">
                <a:latin typeface="Arial"/>
                <a:cs typeface="Arial"/>
              </a:rPr>
              <a:t>, </a:t>
            </a:r>
            <a:r>
              <a:rPr lang="sv-SE" err="1">
                <a:latin typeface="Arial"/>
                <a:cs typeface="Arial"/>
              </a:rPr>
              <a:t>Nexam</a:t>
            </a:r>
            <a:r>
              <a:rPr lang="sv-SE">
                <a:latin typeface="Arial"/>
                <a:cs typeface="Arial"/>
              </a:rPr>
              <a:t> </a:t>
            </a:r>
            <a:r>
              <a:rPr lang="sv-SE" err="1">
                <a:latin typeface="Arial"/>
                <a:cs typeface="Arial"/>
              </a:rPr>
              <a:t>have</a:t>
            </a:r>
            <a:r>
              <a:rPr lang="sv-SE">
                <a:latin typeface="Arial"/>
                <a:cs typeface="Arial"/>
              </a:rPr>
              <a:t> </a:t>
            </a:r>
            <a:r>
              <a:rPr lang="sv-SE" err="1">
                <a:latin typeface="Arial"/>
                <a:cs typeface="Arial"/>
              </a:rPr>
              <a:t>commerical</a:t>
            </a:r>
            <a:r>
              <a:rPr lang="sv-SE">
                <a:latin typeface="Arial"/>
                <a:cs typeface="Arial"/>
              </a:rPr>
              <a:t> solutions </a:t>
            </a:r>
            <a:r>
              <a:rPr lang="sv-SE" err="1">
                <a:latin typeface="Arial"/>
                <a:cs typeface="Arial"/>
              </a:rPr>
              <a:t>that</a:t>
            </a:r>
            <a:r>
              <a:rPr lang="sv-SE">
                <a:latin typeface="Arial"/>
                <a:cs typeface="Arial"/>
              </a:rPr>
              <a:t> </a:t>
            </a:r>
            <a:r>
              <a:rPr lang="sv-SE" err="1">
                <a:latin typeface="Arial"/>
                <a:cs typeface="Arial"/>
              </a:rPr>
              <a:t>can</a:t>
            </a:r>
            <a:r>
              <a:rPr lang="sv-SE">
                <a:latin typeface="Arial"/>
                <a:cs typeface="Arial"/>
              </a:rPr>
              <a:t> be </a:t>
            </a:r>
            <a:r>
              <a:rPr lang="sv-SE" err="1">
                <a:latin typeface="Arial"/>
                <a:cs typeface="Arial"/>
              </a:rPr>
              <a:t>used</a:t>
            </a:r>
            <a:r>
              <a:rPr lang="sv-SE">
                <a:latin typeface="Arial"/>
                <a:cs typeface="Arial"/>
              </a:rPr>
              <a:t> for </a:t>
            </a:r>
            <a:r>
              <a:rPr lang="sv-SE" err="1">
                <a:latin typeface="Arial"/>
                <a:cs typeface="Arial"/>
              </a:rPr>
              <a:t>reycled</a:t>
            </a:r>
            <a:r>
              <a:rPr lang="sv-SE">
                <a:latin typeface="Arial"/>
                <a:cs typeface="Arial"/>
              </a:rPr>
              <a:t> PET and </a:t>
            </a:r>
            <a:r>
              <a:rPr lang="sv-SE" err="1">
                <a:latin typeface="Arial"/>
                <a:cs typeface="Arial"/>
              </a:rPr>
              <a:t>recycled</a:t>
            </a:r>
            <a:r>
              <a:rPr lang="sv-SE">
                <a:latin typeface="Arial"/>
                <a:cs typeface="Arial"/>
              </a:rPr>
              <a:t> </a:t>
            </a:r>
            <a:r>
              <a:rPr lang="sv-SE" err="1">
                <a:latin typeface="Arial"/>
                <a:cs typeface="Arial"/>
              </a:rPr>
              <a:t>polyolefins</a:t>
            </a:r>
            <a:r>
              <a:rPr lang="sv-SE">
                <a:latin typeface="Arial"/>
                <a:cs typeface="Arial"/>
              </a:rPr>
              <a:t>. </a:t>
            </a:r>
            <a:r>
              <a:rPr lang="sv-SE" err="1">
                <a:latin typeface="Arial"/>
                <a:cs typeface="Arial"/>
              </a:rPr>
              <a:t>These</a:t>
            </a:r>
            <a:r>
              <a:rPr lang="sv-SE">
                <a:latin typeface="Arial"/>
                <a:cs typeface="Arial"/>
              </a:rPr>
              <a:t> </a:t>
            </a:r>
            <a:r>
              <a:rPr lang="sv-SE" err="1">
                <a:latin typeface="Arial"/>
                <a:cs typeface="Arial"/>
              </a:rPr>
              <a:t>classes</a:t>
            </a:r>
            <a:r>
              <a:rPr lang="sv-SE">
                <a:latin typeface="Arial"/>
                <a:cs typeface="Arial"/>
              </a:rPr>
              <a:t> </a:t>
            </a:r>
            <a:r>
              <a:rPr lang="sv-SE" err="1">
                <a:latin typeface="Arial"/>
                <a:cs typeface="Arial"/>
              </a:rPr>
              <a:t>of</a:t>
            </a:r>
            <a:r>
              <a:rPr lang="sv-SE">
                <a:latin typeface="Arial"/>
                <a:cs typeface="Arial"/>
              </a:rPr>
              <a:t> polymer </a:t>
            </a:r>
            <a:r>
              <a:rPr lang="sv-SE" err="1">
                <a:latin typeface="Arial"/>
                <a:cs typeface="Arial"/>
              </a:rPr>
              <a:t>constitutes</a:t>
            </a:r>
            <a:r>
              <a:rPr lang="sv-SE">
                <a:latin typeface="Arial"/>
                <a:cs typeface="Arial"/>
              </a:rPr>
              <a:t> </a:t>
            </a:r>
            <a:r>
              <a:rPr lang="sv-SE" err="1">
                <a:latin typeface="Arial"/>
                <a:cs typeface="Arial"/>
              </a:rPr>
              <a:t>about</a:t>
            </a:r>
            <a:r>
              <a:rPr lang="sv-SE">
                <a:latin typeface="Arial"/>
                <a:cs typeface="Arial"/>
              </a:rPr>
              <a:t> 200 Million </a:t>
            </a:r>
            <a:r>
              <a:rPr lang="sv-SE" err="1">
                <a:latin typeface="Arial"/>
                <a:cs typeface="Arial"/>
              </a:rPr>
              <a:t>tonnes</a:t>
            </a:r>
            <a:r>
              <a:rPr lang="sv-SE">
                <a:latin typeface="Arial"/>
                <a:cs typeface="Arial"/>
              </a:rPr>
              <a:t> </a:t>
            </a:r>
            <a:r>
              <a:rPr lang="sv-SE" err="1">
                <a:latin typeface="Arial"/>
                <a:cs typeface="Arial"/>
              </a:rPr>
              <a:t>of</a:t>
            </a:r>
            <a:r>
              <a:rPr lang="sv-SE">
                <a:latin typeface="Arial"/>
                <a:cs typeface="Arial"/>
              </a:rPr>
              <a:t> the global </a:t>
            </a:r>
            <a:r>
              <a:rPr lang="sv-SE" err="1">
                <a:latin typeface="Arial"/>
                <a:cs typeface="Arial"/>
              </a:rPr>
              <a:t>production</a:t>
            </a:r>
            <a:r>
              <a:rPr lang="sv-SE">
                <a:latin typeface="Arial"/>
                <a:cs typeface="Arial"/>
              </a:rPr>
              <a:t> </a:t>
            </a:r>
            <a:r>
              <a:rPr lang="sv-SE" err="1">
                <a:latin typeface="Arial"/>
                <a:cs typeface="Arial"/>
              </a:rPr>
              <a:t>of</a:t>
            </a:r>
            <a:r>
              <a:rPr lang="sv-SE">
                <a:latin typeface="Arial"/>
                <a:cs typeface="Arial"/>
              </a:rPr>
              <a:t> plastics , </a:t>
            </a:r>
            <a:r>
              <a:rPr lang="sv-SE" err="1">
                <a:latin typeface="Arial"/>
                <a:cs typeface="Arial"/>
              </a:rPr>
              <a:t>that</a:t>
            </a:r>
            <a:r>
              <a:rPr lang="sv-SE">
                <a:latin typeface="Arial"/>
                <a:cs typeface="Arial"/>
              </a:rPr>
              <a:t> is </a:t>
            </a:r>
            <a:r>
              <a:rPr lang="sv-SE" err="1">
                <a:latin typeface="Arial"/>
                <a:cs typeface="Arial"/>
              </a:rPr>
              <a:t>more</a:t>
            </a:r>
            <a:r>
              <a:rPr lang="sv-SE">
                <a:latin typeface="Arial"/>
                <a:cs typeface="Arial"/>
              </a:rPr>
              <a:t> </a:t>
            </a:r>
            <a:r>
              <a:rPr lang="sv-SE" err="1">
                <a:latin typeface="Arial"/>
                <a:cs typeface="Arial"/>
              </a:rPr>
              <a:t>than</a:t>
            </a:r>
            <a:r>
              <a:rPr lang="sv-SE">
                <a:latin typeface="Arial"/>
                <a:cs typeface="Arial"/>
              </a:rPr>
              <a:t> 50% </a:t>
            </a:r>
            <a:r>
              <a:rPr lang="sv-SE" err="1">
                <a:latin typeface="Arial"/>
                <a:cs typeface="Arial"/>
              </a:rPr>
              <a:t>of</a:t>
            </a:r>
            <a:r>
              <a:rPr lang="sv-SE">
                <a:latin typeface="Arial"/>
                <a:cs typeface="Arial"/>
              </a:rPr>
              <a:t> the </a:t>
            </a:r>
            <a:r>
              <a:rPr lang="sv-SE" err="1">
                <a:latin typeface="Arial"/>
                <a:cs typeface="Arial"/>
              </a:rPr>
              <a:t>worlds</a:t>
            </a:r>
            <a:r>
              <a:rPr lang="sv-SE">
                <a:latin typeface="Arial"/>
                <a:cs typeface="Arial"/>
              </a:rPr>
              <a:t> </a:t>
            </a:r>
            <a:r>
              <a:rPr lang="sv-SE" err="1">
                <a:latin typeface="Arial"/>
                <a:cs typeface="Arial"/>
              </a:rPr>
              <a:t>production</a:t>
            </a:r>
            <a:r>
              <a:rPr lang="sv-SE">
                <a:latin typeface="Arial"/>
                <a:cs typeface="Arial"/>
              </a:rPr>
              <a:t>. </a:t>
            </a:r>
            <a:r>
              <a:rPr lang="sv-SE" err="1">
                <a:latin typeface="Arial"/>
                <a:cs typeface="Arial"/>
              </a:rPr>
              <a:t>Hence</a:t>
            </a:r>
            <a:r>
              <a:rPr lang="sv-SE">
                <a:latin typeface="Arial"/>
                <a:cs typeface="Arial"/>
              </a:rPr>
              <a:t> </a:t>
            </a:r>
            <a:r>
              <a:rPr lang="sv-SE" err="1">
                <a:latin typeface="Arial"/>
                <a:cs typeface="Arial"/>
              </a:rPr>
              <a:t>there</a:t>
            </a:r>
            <a:r>
              <a:rPr lang="sv-SE">
                <a:latin typeface="Arial"/>
                <a:cs typeface="Arial"/>
              </a:rPr>
              <a:t> is </a:t>
            </a:r>
            <a:r>
              <a:rPr lang="sv-SE" err="1">
                <a:latin typeface="Arial"/>
                <a:cs typeface="Arial"/>
              </a:rPr>
              <a:t>huge</a:t>
            </a:r>
            <a:r>
              <a:rPr lang="sv-SE">
                <a:latin typeface="Arial"/>
                <a:cs typeface="Arial"/>
              </a:rPr>
              <a:t> potential market for </a:t>
            </a:r>
            <a:r>
              <a:rPr lang="sv-SE" err="1">
                <a:latin typeface="Arial"/>
                <a:cs typeface="Arial"/>
              </a:rPr>
              <a:t>Nexams</a:t>
            </a:r>
            <a:r>
              <a:rPr lang="sv-SE">
                <a:latin typeface="Arial"/>
                <a:cs typeface="Arial"/>
              </a:rPr>
              <a:t> </a:t>
            </a:r>
            <a:r>
              <a:rPr lang="sv-SE" err="1">
                <a:latin typeface="Arial"/>
                <a:cs typeface="Arial"/>
              </a:rPr>
              <a:t>products</a:t>
            </a:r>
            <a:r>
              <a:rPr lang="sv-SE">
                <a:latin typeface="Arial"/>
                <a:cs typeface="Arial"/>
              </a:rPr>
              <a:t>.</a:t>
            </a:r>
          </a:p>
        </p:txBody>
      </p:sp>
      <p:sp>
        <p:nvSpPr>
          <p:cNvPr id="4" name="Slide Number Placeholder 3"/>
          <p:cNvSpPr>
            <a:spLocks noGrp="1"/>
          </p:cNvSpPr>
          <p:nvPr>
            <p:ph type="sldNum" sz="quarter" idx="5"/>
          </p:nvPr>
        </p:nvSpPr>
        <p:spPr/>
        <p:txBody>
          <a:bodyPr/>
          <a:lstStyle/>
          <a:p>
            <a:fld id="{A2729C6D-D2B0-4D56-9C1D-7360F238D4FF}" type="slidenum">
              <a:rPr lang="sv-SE" smtClean="0"/>
              <a:pPr/>
              <a:t>12</a:t>
            </a:fld>
            <a:endParaRPr lang="sv-SE"/>
          </a:p>
        </p:txBody>
      </p:sp>
    </p:spTree>
    <p:extLst>
      <p:ext uri="{BB962C8B-B14F-4D97-AF65-F5344CB8AC3E}">
        <p14:creationId xmlns:p14="http://schemas.microsoft.com/office/powerpoint/2010/main" val="3446221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GB">
              <a:cs typeface="Arial"/>
            </a:endParaRPr>
          </a:p>
          <a:p>
            <a:pPr marL="171450" indent="-171450">
              <a:buFont typeface="Calibri"/>
              <a:buChar char="-"/>
            </a:pPr>
            <a:endParaRPr lang="en-GB">
              <a:cs typeface="Arial"/>
            </a:endParaRPr>
          </a:p>
          <a:p>
            <a:pPr marL="171450" indent="-171450">
              <a:buFont typeface="Calibri"/>
              <a:buChar char="-"/>
            </a:pPr>
            <a:endParaRPr lang="en-GB">
              <a:cs typeface="Arial"/>
            </a:endParaRPr>
          </a:p>
        </p:txBody>
      </p:sp>
      <p:sp>
        <p:nvSpPr>
          <p:cNvPr id="4" name="Slide Number Placeholder 3"/>
          <p:cNvSpPr>
            <a:spLocks noGrp="1"/>
          </p:cNvSpPr>
          <p:nvPr>
            <p:ph type="sldNum" sz="quarter" idx="5"/>
          </p:nvPr>
        </p:nvSpPr>
        <p:spPr/>
        <p:txBody>
          <a:bodyPr/>
          <a:lstStyle/>
          <a:p>
            <a:fld id="{A2729C6D-D2B0-4D56-9C1D-7360F238D4FF}" type="slidenum">
              <a:rPr lang="sv-SE" smtClean="0"/>
              <a:pPr/>
              <a:t>13</a:t>
            </a:fld>
            <a:endParaRPr lang="sv-SE"/>
          </a:p>
        </p:txBody>
      </p:sp>
    </p:spTree>
    <p:extLst>
      <p:ext uri="{BB962C8B-B14F-4D97-AF65-F5344CB8AC3E}">
        <p14:creationId xmlns:p14="http://schemas.microsoft.com/office/powerpoint/2010/main" val="3883600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E1481-E5CC-DAEE-658D-623996F56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CF438-D2AB-C272-9D19-35892C29E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95527-F989-B94A-D777-70ADD7D43B49}"/>
              </a:ext>
            </a:extLst>
          </p:cNvPr>
          <p:cNvSpPr>
            <a:spLocks noGrp="1"/>
          </p:cNvSpPr>
          <p:nvPr>
            <p:ph type="body" idx="1"/>
          </p:nvPr>
        </p:nvSpPr>
        <p:spPr/>
        <p:txBody>
          <a:bodyPr/>
          <a:lstStyle/>
          <a:p>
            <a:pPr marL="171450" indent="-171450">
              <a:buFont typeface="Calibri"/>
              <a:buChar char="-"/>
            </a:pPr>
            <a:endParaRPr lang="en-GB">
              <a:cs typeface="Arial"/>
            </a:endParaRPr>
          </a:p>
          <a:p>
            <a:pPr marL="171450" indent="-171450">
              <a:buFont typeface="Calibri"/>
              <a:buChar char="-"/>
            </a:pPr>
            <a:endParaRPr lang="en-GB">
              <a:cs typeface="Arial"/>
            </a:endParaRPr>
          </a:p>
          <a:p>
            <a:pPr marL="171450" indent="-171450">
              <a:buFont typeface="Calibri"/>
              <a:buChar char="-"/>
            </a:pPr>
            <a:endParaRPr lang="en-GB">
              <a:cs typeface="Arial"/>
            </a:endParaRPr>
          </a:p>
        </p:txBody>
      </p:sp>
      <p:sp>
        <p:nvSpPr>
          <p:cNvPr id="4" name="Slide Number Placeholder 3">
            <a:extLst>
              <a:ext uri="{FF2B5EF4-FFF2-40B4-BE49-F238E27FC236}">
                <a16:creationId xmlns:a16="http://schemas.microsoft.com/office/drawing/2014/main" id="{F3A354D5-3F05-8201-C5DA-432E82D7C182}"/>
              </a:ext>
            </a:extLst>
          </p:cNvPr>
          <p:cNvSpPr>
            <a:spLocks noGrp="1"/>
          </p:cNvSpPr>
          <p:nvPr>
            <p:ph type="sldNum" sz="quarter" idx="5"/>
          </p:nvPr>
        </p:nvSpPr>
        <p:spPr/>
        <p:txBody>
          <a:bodyPr/>
          <a:lstStyle/>
          <a:p>
            <a:fld id="{A2729C6D-D2B0-4D56-9C1D-7360F238D4FF}" type="slidenum">
              <a:rPr lang="sv-SE" smtClean="0"/>
              <a:pPr/>
              <a:t>14</a:t>
            </a:fld>
            <a:endParaRPr lang="sv-SE"/>
          </a:p>
        </p:txBody>
      </p:sp>
    </p:spTree>
    <p:extLst>
      <p:ext uri="{BB962C8B-B14F-4D97-AF65-F5344CB8AC3E}">
        <p14:creationId xmlns:p14="http://schemas.microsoft.com/office/powerpoint/2010/main" val="1369058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A2729C6D-D2B0-4D56-9C1D-7360F238D4FF}" type="slidenum">
              <a:rPr lang="sv-SE" smtClean="0"/>
              <a:pPr/>
              <a:t>15</a:t>
            </a:fld>
            <a:endParaRPr lang="sv-SE"/>
          </a:p>
        </p:txBody>
      </p:sp>
    </p:spTree>
    <p:extLst>
      <p:ext uri="{BB962C8B-B14F-4D97-AF65-F5344CB8AC3E}">
        <p14:creationId xmlns:p14="http://schemas.microsoft.com/office/powerpoint/2010/main" val="329457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A2729C6D-D2B0-4D56-9C1D-7360F238D4FF}" type="slidenum">
              <a:rPr lang="sv-SE" smtClean="0"/>
              <a:pPr/>
              <a:t>16</a:t>
            </a:fld>
            <a:endParaRPr lang="sv-SE"/>
          </a:p>
        </p:txBody>
      </p:sp>
    </p:spTree>
    <p:extLst>
      <p:ext uri="{BB962C8B-B14F-4D97-AF65-F5344CB8AC3E}">
        <p14:creationId xmlns:p14="http://schemas.microsoft.com/office/powerpoint/2010/main" val="923523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0FAC6-9062-0263-B307-CACB405401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1DD3120-2367-3E01-97A0-25F5D79ED07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0BAFB8E-6A92-27D8-F09D-93B2A96B70E2}"/>
              </a:ext>
            </a:extLst>
          </p:cNvPr>
          <p:cNvSpPr>
            <a:spLocks noGrp="1"/>
          </p:cNvSpPr>
          <p:nvPr>
            <p:ph type="body" idx="1"/>
          </p:nvPr>
        </p:nvSpPr>
        <p:spPr/>
        <p:txBody>
          <a:bodyPr/>
          <a:lstStyle/>
          <a:p>
            <a:endParaRPr lang="en-GB"/>
          </a:p>
        </p:txBody>
      </p:sp>
      <p:sp>
        <p:nvSpPr>
          <p:cNvPr id="4" name="Platshållare för bildnummer 3">
            <a:extLst>
              <a:ext uri="{FF2B5EF4-FFF2-40B4-BE49-F238E27FC236}">
                <a16:creationId xmlns:a16="http://schemas.microsoft.com/office/drawing/2014/main" id="{66B132BF-0B46-956B-D3F1-DA1BE981865B}"/>
              </a:ext>
            </a:extLst>
          </p:cNvPr>
          <p:cNvSpPr>
            <a:spLocks noGrp="1"/>
          </p:cNvSpPr>
          <p:nvPr>
            <p:ph type="sldNum" sz="quarter" idx="5"/>
          </p:nvPr>
        </p:nvSpPr>
        <p:spPr/>
        <p:txBody>
          <a:bodyPr/>
          <a:lstStyle/>
          <a:p>
            <a:fld id="{A2729C6D-D2B0-4D56-9C1D-7360F238D4FF}" type="slidenum">
              <a:rPr lang="sv-SE" smtClean="0"/>
              <a:pPr/>
              <a:t>17</a:t>
            </a:fld>
            <a:endParaRPr lang="sv-SE"/>
          </a:p>
        </p:txBody>
      </p:sp>
    </p:spTree>
    <p:extLst>
      <p:ext uri="{BB962C8B-B14F-4D97-AF65-F5344CB8AC3E}">
        <p14:creationId xmlns:p14="http://schemas.microsoft.com/office/powerpoint/2010/main" val="322240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A2729C6D-D2B0-4D56-9C1D-7360F238D4FF}" type="slidenum">
              <a:rPr lang="sv-SE" smtClean="0"/>
              <a:pPr/>
              <a:t>18</a:t>
            </a:fld>
            <a:endParaRPr lang="sv-SE"/>
          </a:p>
        </p:txBody>
      </p:sp>
    </p:spTree>
    <p:extLst>
      <p:ext uri="{BB962C8B-B14F-4D97-AF65-F5344CB8AC3E}">
        <p14:creationId xmlns:p14="http://schemas.microsoft.com/office/powerpoint/2010/main" val="2177680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GB">
                <a:latin typeface="Arial"/>
                <a:cs typeface="Arial"/>
              </a:rPr>
              <a:t>During Q4 we continued to see sequential growth compared to Q3 and Q2, although sales are still not in line with previous year – primarily due to slow industrial activity. Compared to last year, sales were 9% lower, but compared to Q3 sales were 10% higher. </a:t>
            </a:r>
          </a:p>
          <a:p>
            <a:pPr marL="171450" indent="-171450">
              <a:buFont typeface="Calibri"/>
              <a:buChar char="-"/>
            </a:pPr>
            <a:endParaRPr lang="en-GB">
              <a:cs typeface="Arial"/>
            </a:endParaRPr>
          </a:p>
          <a:p>
            <a:pPr marL="171450" indent="-171450">
              <a:buFont typeface="Calibri"/>
              <a:buChar char="-"/>
            </a:pPr>
            <a:r>
              <a:rPr lang="en-GB">
                <a:latin typeface="Arial"/>
                <a:cs typeface="Arial"/>
              </a:rPr>
              <a:t>Gross margin was significantly improved, from 39% same period last year to 45%. Margin also improved somewhat compared to Q3.</a:t>
            </a:r>
          </a:p>
          <a:p>
            <a:pPr marL="171450" indent="-171450">
              <a:buFont typeface="Calibri"/>
              <a:buChar char="-"/>
            </a:pPr>
            <a:endParaRPr lang="en-GB">
              <a:cs typeface="Arial"/>
            </a:endParaRPr>
          </a:p>
          <a:p>
            <a:pPr marL="171450" indent="-171450">
              <a:buFont typeface="Calibri"/>
              <a:buChar char="-"/>
            </a:pPr>
            <a:r>
              <a:rPr lang="en-GB">
                <a:latin typeface="Arial"/>
                <a:cs typeface="Arial"/>
              </a:rPr>
              <a:t>EBITDA was well above the same period last year, despite lower sales volumes, as a result of both the margin improvement and the ongoing cost savings programmes. </a:t>
            </a:r>
          </a:p>
          <a:p>
            <a:pPr marL="171450" indent="-171450">
              <a:buFont typeface="Calibri"/>
              <a:buChar char="-"/>
            </a:pPr>
            <a:br>
              <a:rPr lang="en-GB">
                <a:cs typeface="Arial"/>
              </a:rPr>
            </a:br>
            <a:r>
              <a:rPr lang="en-GB">
                <a:latin typeface="Arial"/>
                <a:cs typeface="Arial"/>
              </a:rPr>
              <a:t>The first cost savings programmes of 13 MSEK have now been fully executed and implemented. As previously </a:t>
            </a:r>
            <a:r>
              <a:rPr lang="en-GB" err="1">
                <a:latin typeface="Arial"/>
                <a:cs typeface="Arial"/>
              </a:rPr>
              <a:t>announced,it</a:t>
            </a:r>
            <a:r>
              <a:rPr lang="en-GB">
                <a:latin typeface="Arial"/>
                <a:cs typeface="Arial"/>
              </a:rPr>
              <a:t> will reach full effect in Q1 2024.</a:t>
            </a:r>
          </a:p>
          <a:p>
            <a:endParaRPr lang="en-GB">
              <a:latin typeface="Arial"/>
              <a:cs typeface="Arial"/>
            </a:endParaRPr>
          </a:p>
          <a:p>
            <a:pPr marL="171450" indent="-171450">
              <a:buFont typeface="Calibri"/>
              <a:buChar char="-"/>
            </a:pPr>
            <a:r>
              <a:rPr lang="en-GB">
                <a:latin typeface="Arial"/>
                <a:cs typeface="Arial"/>
              </a:rPr>
              <a:t> As mentioned, I will go through key financials from Q4, and a comparison with the same quarter </a:t>
            </a:r>
            <a:r>
              <a:rPr lang="en-GB" err="1">
                <a:latin typeface="Arial"/>
                <a:cs typeface="Arial"/>
              </a:rPr>
              <a:t>previoius</a:t>
            </a:r>
            <a:r>
              <a:rPr lang="en-GB">
                <a:latin typeface="Arial"/>
                <a:cs typeface="Arial"/>
              </a:rPr>
              <a:t> years.</a:t>
            </a:r>
            <a:endParaRPr lang="en-US" b="0">
              <a:latin typeface="Arial"/>
              <a:cs typeface="Arial"/>
            </a:endParaRPr>
          </a:p>
          <a:p>
            <a:pPr marL="171450" indent="-171450">
              <a:buFont typeface="Calibri"/>
              <a:buChar char="-"/>
            </a:pPr>
            <a:endParaRPr lang="en-GB" b="0">
              <a:cs typeface="Arial" panose="020B0604020202020204" pitchFamily="34" charset="0"/>
            </a:endParaRPr>
          </a:p>
          <a:p>
            <a:pPr marL="171450" indent="-171450">
              <a:buFont typeface="Calibri"/>
              <a:buChar char="-"/>
            </a:pPr>
            <a:r>
              <a:rPr lang="en-GB" b="0">
                <a:latin typeface="Arial"/>
                <a:cs typeface="Arial"/>
              </a:rPr>
              <a:t>Mer </a:t>
            </a:r>
            <a:r>
              <a:rPr lang="en-GB" b="0" err="1">
                <a:latin typeface="Arial"/>
                <a:cs typeface="Arial"/>
              </a:rPr>
              <a:t>från</a:t>
            </a:r>
            <a:r>
              <a:rPr lang="en-GB" b="0">
                <a:latin typeface="Arial"/>
                <a:cs typeface="Arial"/>
              </a:rPr>
              <a:t> Marcus</a:t>
            </a:r>
            <a:endParaRPr lang="en-GB" b="0">
              <a:cs typeface="Arial"/>
            </a:endParaRPr>
          </a:p>
          <a:p>
            <a:pPr marL="171450" indent="-171450">
              <a:buFont typeface="Calibri"/>
              <a:buChar char="-"/>
            </a:pPr>
            <a:endParaRPr lang="en-GB">
              <a:cs typeface="Arial"/>
            </a:endParaRPr>
          </a:p>
        </p:txBody>
      </p:sp>
      <p:sp>
        <p:nvSpPr>
          <p:cNvPr id="4" name="Slide Number Placeholder 3"/>
          <p:cNvSpPr>
            <a:spLocks noGrp="1"/>
          </p:cNvSpPr>
          <p:nvPr>
            <p:ph type="sldNum" sz="quarter" idx="5"/>
          </p:nvPr>
        </p:nvSpPr>
        <p:spPr/>
        <p:txBody>
          <a:bodyPr/>
          <a:lstStyle/>
          <a:p>
            <a:fld id="{A2729C6D-D2B0-4D56-9C1D-7360F238D4FF}" type="slidenum">
              <a:rPr lang="sv-SE" smtClean="0"/>
              <a:pPr/>
              <a:t>19</a:t>
            </a:fld>
            <a:endParaRPr lang="sv-SE"/>
          </a:p>
        </p:txBody>
      </p:sp>
    </p:spTree>
    <p:extLst>
      <p:ext uri="{BB962C8B-B14F-4D97-AF65-F5344CB8AC3E}">
        <p14:creationId xmlns:p14="http://schemas.microsoft.com/office/powerpoint/2010/main" val="388360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58752-5743-F0C3-17F5-4554B84C7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6EDE9-0CA7-ED73-2291-225827021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C7CB2-6FC9-3B94-1BAF-DC0A04E10E05}"/>
              </a:ext>
            </a:extLst>
          </p:cNvPr>
          <p:cNvSpPr>
            <a:spLocks noGrp="1"/>
          </p:cNvSpPr>
          <p:nvPr>
            <p:ph type="body" idx="1"/>
          </p:nvPr>
        </p:nvSpPr>
        <p:spPr/>
        <p:txBody>
          <a:bodyPr/>
          <a:lstStyle/>
          <a:p>
            <a:r>
              <a:rPr lang="sv-SE">
                <a:latin typeface="Arial"/>
                <a:cs typeface="Arial"/>
              </a:rPr>
              <a:t>I </a:t>
            </a:r>
            <a:r>
              <a:rPr lang="sv-SE" err="1">
                <a:latin typeface="Arial"/>
                <a:cs typeface="Arial"/>
              </a:rPr>
              <a:t>hope</a:t>
            </a:r>
            <a:r>
              <a:rPr lang="sv-SE">
                <a:latin typeface="Arial"/>
                <a:cs typeface="Arial"/>
              </a:rPr>
              <a:t> I </a:t>
            </a:r>
            <a:r>
              <a:rPr lang="sv-SE" err="1">
                <a:latin typeface="Arial"/>
                <a:cs typeface="Arial"/>
              </a:rPr>
              <a:t>have</a:t>
            </a:r>
            <a:r>
              <a:rPr lang="sv-SE">
                <a:latin typeface="Arial"/>
                <a:cs typeface="Arial"/>
              </a:rPr>
              <a:t> </a:t>
            </a:r>
            <a:r>
              <a:rPr lang="sv-SE" err="1">
                <a:latin typeface="Arial"/>
                <a:cs typeface="Arial"/>
              </a:rPr>
              <a:t>been</a:t>
            </a:r>
            <a:r>
              <a:rPr lang="sv-SE">
                <a:latin typeface="Arial"/>
                <a:cs typeface="Arial"/>
              </a:rPr>
              <a:t> </a:t>
            </a:r>
            <a:r>
              <a:rPr lang="sv-SE" err="1">
                <a:latin typeface="Arial"/>
                <a:cs typeface="Arial"/>
              </a:rPr>
              <a:t>able</a:t>
            </a:r>
            <a:r>
              <a:rPr lang="sv-SE">
                <a:latin typeface="Arial"/>
                <a:cs typeface="Arial"/>
              </a:rPr>
              <a:t> to </a:t>
            </a:r>
            <a:r>
              <a:rPr lang="sv-SE" err="1">
                <a:latin typeface="Arial"/>
                <a:cs typeface="Arial"/>
              </a:rPr>
              <a:t>give</a:t>
            </a:r>
            <a:r>
              <a:rPr lang="sv-SE">
                <a:latin typeface="Arial"/>
                <a:cs typeface="Arial"/>
              </a:rPr>
              <a:t> </a:t>
            </a:r>
            <a:r>
              <a:rPr lang="sv-SE" err="1">
                <a:latin typeface="Arial"/>
                <a:cs typeface="Arial"/>
              </a:rPr>
              <a:t>you</a:t>
            </a:r>
            <a:r>
              <a:rPr lang="sv-SE">
                <a:latin typeface="Arial"/>
                <a:cs typeface="Arial"/>
              </a:rPr>
              <a:t> a </a:t>
            </a:r>
            <a:r>
              <a:rPr lang="sv-SE" err="1">
                <a:latin typeface="Arial"/>
                <a:cs typeface="Arial"/>
              </a:rPr>
              <a:t>glimpse</a:t>
            </a:r>
            <a:r>
              <a:rPr lang="sv-SE">
                <a:latin typeface="Arial"/>
                <a:cs typeface="Arial"/>
              </a:rPr>
              <a:t> </a:t>
            </a:r>
            <a:r>
              <a:rPr lang="sv-SE" err="1">
                <a:latin typeface="Arial"/>
                <a:cs typeface="Arial"/>
              </a:rPr>
              <a:t>of</a:t>
            </a:r>
            <a:r>
              <a:rPr lang="sv-SE">
                <a:latin typeface="Arial"/>
                <a:cs typeface="Arial"/>
              </a:rPr>
              <a:t> </a:t>
            </a:r>
            <a:r>
              <a:rPr lang="sv-SE" err="1">
                <a:latin typeface="Arial"/>
                <a:cs typeface="Arial"/>
              </a:rPr>
              <a:t>our</a:t>
            </a:r>
            <a:r>
              <a:rPr lang="sv-SE">
                <a:latin typeface="Arial"/>
                <a:cs typeface="Arial"/>
              </a:rPr>
              <a:t> </a:t>
            </a:r>
            <a:r>
              <a:rPr lang="sv-SE" err="1">
                <a:latin typeface="Arial"/>
                <a:cs typeface="Arial"/>
              </a:rPr>
              <a:t>world</a:t>
            </a:r>
            <a:r>
              <a:rPr lang="sv-SE">
                <a:latin typeface="Arial"/>
                <a:cs typeface="Arial"/>
              </a:rPr>
              <a:t>. A </a:t>
            </a:r>
            <a:r>
              <a:rPr lang="sv-SE" err="1">
                <a:latin typeface="Arial"/>
                <a:cs typeface="Arial"/>
              </a:rPr>
              <a:t>world</a:t>
            </a:r>
            <a:r>
              <a:rPr lang="sv-SE">
                <a:latin typeface="Arial"/>
                <a:cs typeface="Arial"/>
              </a:rPr>
              <a:t> </a:t>
            </a:r>
            <a:r>
              <a:rPr lang="sv-SE" err="1">
                <a:latin typeface="Arial"/>
                <a:cs typeface="Arial"/>
              </a:rPr>
              <a:t>where</a:t>
            </a:r>
            <a:r>
              <a:rPr lang="sv-SE">
                <a:latin typeface="Arial"/>
                <a:cs typeface="Arial"/>
              </a:rPr>
              <a:t> </a:t>
            </a:r>
            <a:r>
              <a:rPr lang="sv-SE" err="1">
                <a:latin typeface="Arial"/>
                <a:cs typeface="Arial"/>
              </a:rPr>
              <a:t>we</a:t>
            </a:r>
            <a:r>
              <a:rPr lang="sv-SE">
                <a:latin typeface="Arial"/>
                <a:cs typeface="Arial"/>
              </a:rPr>
              <a:t> </a:t>
            </a:r>
            <a:r>
              <a:rPr lang="sv-SE" err="1">
                <a:latin typeface="Arial"/>
                <a:cs typeface="Arial"/>
              </a:rPr>
              <a:t>see</a:t>
            </a:r>
            <a:r>
              <a:rPr lang="sv-SE">
                <a:latin typeface="Arial"/>
                <a:cs typeface="Arial"/>
              </a:rPr>
              <a:t> </a:t>
            </a:r>
            <a:r>
              <a:rPr lang="sv-SE" err="1">
                <a:latin typeface="Arial"/>
                <a:cs typeface="Arial"/>
              </a:rPr>
              <a:t>what</a:t>
            </a:r>
            <a:r>
              <a:rPr lang="sv-SE">
                <a:latin typeface="Arial"/>
                <a:cs typeface="Arial"/>
              </a:rPr>
              <a:t> the </a:t>
            </a:r>
            <a:r>
              <a:rPr lang="sv-SE" err="1">
                <a:latin typeface="Arial"/>
                <a:cs typeface="Arial"/>
              </a:rPr>
              <a:t>future</a:t>
            </a:r>
            <a:r>
              <a:rPr lang="sv-SE">
                <a:latin typeface="Arial"/>
                <a:cs typeface="Arial"/>
              </a:rPr>
              <a:t> </a:t>
            </a:r>
            <a:r>
              <a:rPr lang="sv-SE" err="1">
                <a:latin typeface="Arial"/>
                <a:cs typeface="Arial"/>
              </a:rPr>
              <a:t>of</a:t>
            </a:r>
            <a:r>
              <a:rPr lang="sv-SE">
                <a:latin typeface="Arial"/>
                <a:cs typeface="Arial"/>
              </a:rPr>
              <a:t> plastics </a:t>
            </a:r>
            <a:r>
              <a:rPr lang="sv-SE" err="1">
                <a:latin typeface="Arial"/>
                <a:cs typeface="Arial"/>
              </a:rPr>
              <a:t>can</a:t>
            </a:r>
            <a:r>
              <a:rPr lang="sv-SE">
                <a:latin typeface="Arial"/>
                <a:cs typeface="Arial"/>
              </a:rPr>
              <a:t> look like. A </a:t>
            </a:r>
            <a:r>
              <a:rPr lang="sv-SE" err="1">
                <a:latin typeface="Arial"/>
                <a:cs typeface="Arial"/>
              </a:rPr>
              <a:t>future</a:t>
            </a:r>
            <a:r>
              <a:rPr lang="sv-SE">
                <a:latin typeface="Arial"/>
                <a:cs typeface="Arial"/>
              </a:rPr>
              <a:t> </a:t>
            </a:r>
            <a:r>
              <a:rPr lang="sv-SE" err="1">
                <a:latin typeface="Arial"/>
                <a:cs typeface="Arial"/>
              </a:rPr>
              <a:t>that</a:t>
            </a:r>
            <a:r>
              <a:rPr lang="sv-SE">
                <a:latin typeface="Arial"/>
                <a:cs typeface="Arial"/>
              </a:rPr>
              <a:t> </a:t>
            </a:r>
            <a:r>
              <a:rPr lang="sv-SE" err="1">
                <a:latin typeface="Arial"/>
                <a:cs typeface="Arial"/>
              </a:rPr>
              <a:t>we</a:t>
            </a:r>
            <a:r>
              <a:rPr lang="sv-SE">
                <a:latin typeface="Arial"/>
                <a:cs typeface="Arial"/>
              </a:rPr>
              <a:t> </a:t>
            </a:r>
            <a:r>
              <a:rPr lang="sv-SE" err="1">
                <a:latin typeface="Arial"/>
                <a:cs typeface="Arial"/>
              </a:rPr>
              <a:t>hold</a:t>
            </a:r>
            <a:r>
              <a:rPr lang="sv-SE">
                <a:latin typeface="Arial"/>
                <a:cs typeface="Arial"/>
              </a:rPr>
              <a:t> a </a:t>
            </a:r>
            <a:r>
              <a:rPr lang="sv-SE" err="1">
                <a:latin typeface="Arial"/>
                <a:cs typeface="Arial"/>
              </a:rPr>
              <a:t>lot</a:t>
            </a:r>
            <a:r>
              <a:rPr lang="sv-SE">
                <a:latin typeface="Arial"/>
                <a:cs typeface="Arial"/>
              </a:rPr>
              <a:t> </a:t>
            </a:r>
            <a:r>
              <a:rPr lang="sv-SE" err="1">
                <a:latin typeface="Arial"/>
                <a:cs typeface="Arial"/>
              </a:rPr>
              <a:t>of</a:t>
            </a:r>
            <a:r>
              <a:rPr lang="sv-SE">
                <a:latin typeface="Arial"/>
                <a:cs typeface="Arial"/>
              </a:rPr>
              <a:t> the </a:t>
            </a:r>
            <a:r>
              <a:rPr lang="sv-SE" err="1">
                <a:latin typeface="Arial"/>
                <a:cs typeface="Arial"/>
              </a:rPr>
              <a:t>keys</a:t>
            </a:r>
            <a:r>
              <a:rPr lang="sv-SE">
                <a:latin typeface="Arial"/>
                <a:cs typeface="Arial"/>
              </a:rPr>
              <a:t> to. Keys in the form </a:t>
            </a:r>
            <a:r>
              <a:rPr lang="sv-SE" err="1">
                <a:latin typeface="Arial"/>
                <a:cs typeface="Arial"/>
              </a:rPr>
              <a:t>of</a:t>
            </a:r>
            <a:r>
              <a:rPr lang="sv-SE">
                <a:latin typeface="Arial"/>
                <a:cs typeface="Arial"/>
              </a:rPr>
              <a:t> patents. </a:t>
            </a:r>
            <a:endParaRPr lang="sv-SE"/>
          </a:p>
          <a:p>
            <a:endParaRPr lang="sv-SE">
              <a:cs typeface="Arial"/>
            </a:endParaRPr>
          </a:p>
          <a:p>
            <a:r>
              <a:rPr lang="sv-SE">
                <a:latin typeface="Arial"/>
                <a:cs typeface="Arial"/>
              </a:rPr>
              <a:t>Q4 </a:t>
            </a:r>
            <a:r>
              <a:rPr lang="sv-SE" err="1">
                <a:latin typeface="Arial"/>
                <a:cs typeface="Arial"/>
              </a:rPr>
              <a:t>really</a:t>
            </a:r>
            <a:r>
              <a:rPr lang="sv-SE">
                <a:latin typeface="Arial"/>
                <a:cs typeface="Arial"/>
              </a:rPr>
              <a:t> </a:t>
            </a:r>
            <a:r>
              <a:rPr lang="sv-SE" err="1">
                <a:latin typeface="Arial"/>
                <a:cs typeface="Arial"/>
              </a:rPr>
              <a:t>saw</a:t>
            </a:r>
            <a:r>
              <a:rPr lang="sv-SE">
                <a:latin typeface="Arial"/>
                <a:cs typeface="Arial"/>
              </a:rPr>
              <a:t> the </a:t>
            </a:r>
            <a:r>
              <a:rPr lang="sv-SE" err="1">
                <a:latin typeface="Arial"/>
                <a:cs typeface="Arial"/>
              </a:rPr>
              <a:t>wind</a:t>
            </a:r>
            <a:r>
              <a:rPr lang="sv-SE">
                <a:latin typeface="Arial"/>
                <a:cs typeface="Arial"/>
              </a:rPr>
              <a:t> turning, and </a:t>
            </a:r>
            <a:r>
              <a:rPr lang="sv-SE" err="1">
                <a:latin typeface="Arial"/>
                <a:cs typeface="Arial"/>
              </a:rPr>
              <a:t>we</a:t>
            </a:r>
            <a:r>
              <a:rPr lang="sv-SE">
                <a:latin typeface="Arial"/>
                <a:cs typeface="Arial"/>
              </a:rPr>
              <a:t> </a:t>
            </a:r>
            <a:r>
              <a:rPr lang="sv-SE" err="1">
                <a:latin typeface="Arial"/>
                <a:cs typeface="Arial"/>
              </a:rPr>
              <a:t>have</a:t>
            </a:r>
            <a:r>
              <a:rPr lang="sv-SE">
                <a:latin typeface="Arial"/>
                <a:cs typeface="Arial"/>
              </a:rPr>
              <a:t> a positive </a:t>
            </a:r>
            <a:r>
              <a:rPr lang="sv-SE" err="1">
                <a:latin typeface="Arial"/>
                <a:cs typeface="Arial"/>
              </a:rPr>
              <a:t>outlook</a:t>
            </a:r>
            <a:r>
              <a:rPr lang="sv-SE">
                <a:latin typeface="Arial"/>
                <a:cs typeface="Arial"/>
              </a:rPr>
              <a:t> for 2024 </a:t>
            </a:r>
            <a:r>
              <a:rPr lang="sv-SE" err="1">
                <a:latin typeface="Arial"/>
                <a:cs typeface="Arial"/>
              </a:rPr>
              <a:t>combined</a:t>
            </a:r>
            <a:r>
              <a:rPr lang="sv-SE">
                <a:latin typeface="Arial"/>
                <a:cs typeface="Arial"/>
              </a:rPr>
              <a:t> </a:t>
            </a:r>
            <a:r>
              <a:rPr lang="sv-SE" err="1">
                <a:latin typeface="Arial"/>
                <a:cs typeface="Arial"/>
              </a:rPr>
              <a:t>with</a:t>
            </a:r>
            <a:r>
              <a:rPr lang="sv-SE">
                <a:latin typeface="Arial"/>
                <a:cs typeface="Arial"/>
              </a:rPr>
              <a:t> </a:t>
            </a:r>
            <a:r>
              <a:rPr lang="sv-SE" err="1">
                <a:latin typeface="Arial"/>
                <a:cs typeface="Arial"/>
              </a:rPr>
              <a:t>endless</a:t>
            </a:r>
            <a:r>
              <a:rPr lang="sv-SE">
                <a:latin typeface="Arial"/>
                <a:cs typeface="Arial"/>
              </a:rPr>
              <a:t> </a:t>
            </a:r>
            <a:r>
              <a:rPr lang="sv-SE" err="1">
                <a:latin typeface="Arial"/>
                <a:cs typeface="Arial"/>
              </a:rPr>
              <a:t>possbilities</a:t>
            </a:r>
            <a:r>
              <a:rPr lang="sv-SE">
                <a:latin typeface="Arial"/>
                <a:cs typeface="Arial"/>
              </a:rPr>
              <a:t> to </a:t>
            </a:r>
            <a:r>
              <a:rPr lang="sv-SE" err="1">
                <a:latin typeface="Arial"/>
                <a:cs typeface="Arial"/>
              </a:rPr>
              <a:t>grow</a:t>
            </a:r>
            <a:r>
              <a:rPr lang="sv-SE">
                <a:latin typeface="Arial"/>
                <a:cs typeface="Arial"/>
              </a:rPr>
              <a:t> </a:t>
            </a:r>
            <a:r>
              <a:rPr lang="sv-SE" err="1">
                <a:latin typeface="Arial"/>
                <a:cs typeface="Arial"/>
              </a:rPr>
              <a:t>our</a:t>
            </a:r>
            <a:r>
              <a:rPr lang="sv-SE">
                <a:latin typeface="Arial"/>
                <a:cs typeface="Arial"/>
              </a:rPr>
              <a:t> business on long term. </a:t>
            </a:r>
          </a:p>
          <a:p>
            <a:endParaRPr lang="sv-SE">
              <a:latin typeface="Arial"/>
              <a:cs typeface="Arial"/>
            </a:endParaRPr>
          </a:p>
          <a:p>
            <a:r>
              <a:rPr lang="sv-SE" err="1">
                <a:latin typeface="Arial"/>
                <a:cs typeface="Arial"/>
              </a:rPr>
              <a:t>With</a:t>
            </a:r>
            <a:r>
              <a:rPr lang="sv-SE">
                <a:latin typeface="Arial"/>
                <a:cs typeface="Arial"/>
              </a:rPr>
              <a:t> </a:t>
            </a:r>
            <a:r>
              <a:rPr lang="sv-SE" err="1">
                <a:latin typeface="Arial"/>
                <a:cs typeface="Arial"/>
              </a:rPr>
              <a:t>that</a:t>
            </a:r>
            <a:r>
              <a:rPr lang="sv-SE">
                <a:latin typeface="Arial"/>
                <a:cs typeface="Arial"/>
              </a:rPr>
              <a:t>, I </a:t>
            </a:r>
            <a:r>
              <a:rPr lang="sv-SE" err="1">
                <a:latin typeface="Arial"/>
                <a:cs typeface="Arial"/>
              </a:rPr>
              <a:t>would</a:t>
            </a:r>
            <a:r>
              <a:rPr lang="sv-SE">
                <a:latin typeface="Arial"/>
                <a:cs typeface="Arial"/>
              </a:rPr>
              <a:t> like to </a:t>
            </a:r>
            <a:r>
              <a:rPr lang="sv-SE" err="1">
                <a:latin typeface="Arial"/>
                <a:cs typeface="Arial"/>
              </a:rPr>
              <a:t>open</a:t>
            </a:r>
            <a:r>
              <a:rPr lang="sv-SE">
                <a:latin typeface="Arial"/>
                <a:cs typeface="Arial"/>
              </a:rPr>
              <a:t> </a:t>
            </a:r>
            <a:r>
              <a:rPr lang="sv-SE" err="1">
                <a:latin typeface="Arial"/>
                <a:cs typeface="Arial"/>
              </a:rPr>
              <a:t>up</a:t>
            </a:r>
            <a:r>
              <a:rPr lang="sv-SE">
                <a:latin typeface="Arial"/>
                <a:cs typeface="Arial"/>
              </a:rPr>
              <a:t> for a Q&amp;A session.</a:t>
            </a:r>
            <a:endParaRPr lang="sv-SE">
              <a:cs typeface="Arial"/>
            </a:endParaRPr>
          </a:p>
          <a:p>
            <a:endParaRPr lang="sv-SE"/>
          </a:p>
          <a:p>
            <a:endParaRPr lang="sv-SE">
              <a:cs typeface="Arial" panose="020B0604020202020204" pitchFamily="34" charset="0"/>
            </a:endParaRPr>
          </a:p>
          <a:p>
            <a:r>
              <a:rPr lang="sv-SE">
                <a:latin typeface="Arial"/>
                <a:cs typeface="Arial"/>
              </a:rPr>
              <a:t>P/C: https://www.pexels.com/photo/white-wind-turbines-on-gray-sand-near-body-of-water-3976320/</a:t>
            </a:r>
          </a:p>
        </p:txBody>
      </p:sp>
      <p:sp>
        <p:nvSpPr>
          <p:cNvPr id="4" name="Slide Number Placeholder 3">
            <a:extLst>
              <a:ext uri="{FF2B5EF4-FFF2-40B4-BE49-F238E27FC236}">
                <a16:creationId xmlns:a16="http://schemas.microsoft.com/office/drawing/2014/main" id="{C910D577-77FF-5A8E-2647-F6BE81F1B469}"/>
              </a:ext>
            </a:extLst>
          </p:cNvPr>
          <p:cNvSpPr>
            <a:spLocks noGrp="1"/>
          </p:cNvSpPr>
          <p:nvPr>
            <p:ph type="sldNum" sz="quarter" idx="5"/>
          </p:nvPr>
        </p:nvSpPr>
        <p:spPr/>
        <p:txBody>
          <a:bodyPr/>
          <a:lstStyle/>
          <a:p>
            <a:fld id="{A2729C6D-D2B0-4D56-9C1D-7360F238D4FF}" type="slidenum">
              <a:rPr lang="sv-SE" smtClean="0"/>
              <a:pPr/>
              <a:t>2</a:t>
            </a:fld>
            <a:endParaRPr lang="sv-SE"/>
          </a:p>
        </p:txBody>
      </p:sp>
    </p:spTree>
    <p:extLst>
      <p:ext uri="{BB962C8B-B14F-4D97-AF65-F5344CB8AC3E}">
        <p14:creationId xmlns:p14="http://schemas.microsoft.com/office/powerpoint/2010/main" val="2332943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en-GB"/>
              <a:t>Light weighting almost cut in half since 2022, but with five more or less active customers (vs. 2 in 2022)</a:t>
            </a:r>
          </a:p>
          <a:p>
            <a:pPr marL="171450" indent="-171450">
              <a:buFontTx/>
              <a:buChar char="-"/>
            </a:pPr>
            <a:r>
              <a:rPr lang="en-GB"/>
              <a:t>Strong performance in Masterbatch, especially Eastern Europe</a:t>
            </a:r>
          </a:p>
          <a:p>
            <a:pPr marL="171450" indent="-171450">
              <a:buFontTx/>
              <a:buChar char="-"/>
            </a:pPr>
            <a:r>
              <a:rPr lang="en-GB"/>
              <a:t>Reactive recycling 200% increase since 2023, although from low levels</a:t>
            </a:r>
          </a:p>
          <a:p>
            <a:pPr marL="171450" indent="-171450">
              <a:buFontTx/>
              <a:buChar char="-"/>
            </a:pPr>
            <a:r>
              <a:rPr lang="en-GB" err="1"/>
              <a:t>ReColour</a:t>
            </a:r>
            <a:r>
              <a:rPr lang="en-GB"/>
              <a:t> Plus numbers included in MB (primarily Nordics), meaning total “Recycling” is higher than indicated here</a:t>
            </a:r>
          </a:p>
        </p:txBody>
      </p:sp>
      <p:sp>
        <p:nvSpPr>
          <p:cNvPr id="4" name="Platshållare för bildnummer 3"/>
          <p:cNvSpPr>
            <a:spLocks noGrp="1"/>
          </p:cNvSpPr>
          <p:nvPr>
            <p:ph type="sldNum" sz="quarter" idx="5"/>
          </p:nvPr>
        </p:nvSpPr>
        <p:spPr/>
        <p:txBody>
          <a:bodyPr/>
          <a:lstStyle/>
          <a:p>
            <a:fld id="{A2729C6D-D2B0-4D56-9C1D-7360F238D4FF}" type="slidenum">
              <a:rPr lang="sv-SE" smtClean="0"/>
              <a:pPr/>
              <a:t>20</a:t>
            </a:fld>
            <a:endParaRPr lang="sv-SE"/>
          </a:p>
        </p:txBody>
      </p:sp>
    </p:spTree>
    <p:extLst>
      <p:ext uri="{BB962C8B-B14F-4D97-AF65-F5344CB8AC3E}">
        <p14:creationId xmlns:p14="http://schemas.microsoft.com/office/powerpoint/2010/main" val="1161257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Thank you, Marcus. </a:t>
            </a:r>
            <a:endParaRPr lang="en-GB">
              <a:cs typeface="Arial" panose="020B0604020202020204" pitchFamily="34" charset="0"/>
            </a:endParaRPr>
          </a:p>
          <a:p>
            <a:endParaRPr lang="en-GB">
              <a:latin typeface="Arial"/>
              <a:cs typeface="Arial"/>
            </a:endParaRPr>
          </a:p>
          <a:p>
            <a:r>
              <a:rPr lang="en-GB">
                <a:latin typeface="Arial"/>
                <a:cs typeface="Arial"/>
              </a:rPr>
              <a:t>To wrap up the presentation, I would like to give you a bit of business outlook for 2024.  In summary, I think it's fair to say that the wind really has turned, both for </a:t>
            </a:r>
            <a:r>
              <a:rPr lang="en-GB" err="1">
                <a:latin typeface="Arial"/>
                <a:cs typeface="Arial"/>
              </a:rPr>
              <a:t>Nexam</a:t>
            </a:r>
            <a:r>
              <a:rPr lang="en-GB">
                <a:latin typeface="Arial"/>
                <a:cs typeface="Arial"/>
              </a:rPr>
              <a:t> and for our biggest current business, wind energy. We are still in a slow market, but thanks to a very active market approach, we see a positive outlook for 2024. Compared to both 2021 and 2022, when sales were in line with today, our commercial  activity level, cooperation with customers and the number of active deals are significantly better and higher today. </a:t>
            </a:r>
            <a:endParaRPr lang="en-GB">
              <a:cs typeface="Arial" panose="020B0604020202020204" pitchFamily="34" charset="0"/>
            </a:endParaRPr>
          </a:p>
          <a:p>
            <a:endParaRPr lang="en-GB">
              <a:latin typeface="Arial"/>
              <a:cs typeface="Arial"/>
            </a:endParaRPr>
          </a:p>
          <a:p>
            <a:r>
              <a:rPr lang="en-GB">
                <a:latin typeface="Arial"/>
                <a:cs typeface="Arial"/>
              </a:rPr>
              <a:t>As already noted, our cost savings program, delivering a total of 13 MSEK annual savings creates the foundation for a return to a profitable growth trajectory. Our new sharpened commercial strategy helps us focus our internal resources in a much better way, with a more customer – and customer needs – focused approach. Looking at each of our four segments:</a:t>
            </a:r>
            <a:endParaRPr lang="en-GB">
              <a:cs typeface="Arial" panose="020B0604020202020204" pitchFamily="34" charset="0"/>
            </a:endParaRPr>
          </a:p>
          <a:p>
            <a:endParaRPr lang="en-GB">
              <a:cs typeface="Arial"/>
            </a:endParaRPr>
          </a:p>
          <a:p>
            <a:pPr marL="171450" indent="-171450">
              <a:buFont typeface="Calibri"/>
              <a:buChar char="-"/>
            </a:pPr>
            <a:r>
              <a:rPr lang="en-GB">
                <a:latin typeface="Arial"/>
                <a:cs typeface="Arial"/>
              </a:rPr>
              <a:t>Light weighting, especially wind energy and PET foam, shows clear positive indications of market recovery. While too early to deliver new revised financial targets, as the underlying markets are still volatile, we do see a positive </a:t>
            </a:r>
            <a:r>
              <a:rPr lang="en-GB" err="1">
                <a:latin typeface="Arial"/>
                <a:cs typeface="Arial"/>
              </a:rPr>
              <a:t>situtation</a:t>
            </a:r>
            <a:r>
              <a:rPr lang="en-GB">
                <a:latin typeface="Arial"/>
                <a:cs typeface="Arial"/>
              </a:rPr>
              <a:t> with both existing and new customers</a:t>
            </a:r>
            <a:endParaRPr lang="en-GB">
              <a:cs typeface="Arial"/>
            </a:endParaRPr>
          </a:p>
          <a:p>
            <a:pPr marL="171450" indent="-171450">
              <a:buFont typeface="Calibri"/>
              <a:buChar char="-"/>
            </a:pPr>
            <a:endParaRPr lang="en-GB">
              <a:latin typeface="Arial"/>
              <a:cs typeface="Arial"/>
            </a:endParaRPr>
          </a:p>
          <a:p>
            <a:pPr marL="171450" indent="-171450">
              <a:buFont typeface="Calibri"/>
              <a:buChar char="-"/>
            </a:pPr>
            <a:r>
              <a:rPr lang="en-GB">
                <a:latin typeface="Arial"/>
                <a:cs typeface="Arial"/>
              </a:rPr>
              <a:t>Within High temperature, we expect continued growth, as we can see that our stamina over the years is starting to pay off in several projects and increased order volumes, such as the 22 MSEK repeat order from one of our US High temperature customers. Our strong position also, as mentioned, enables us to move to an increased R&amp;D cost coverage, meaning that High temperature will deliver even stronger total margin contribution over time</a:t>
            </a:r>
          </a:p>
          <a:p>
            <a:pPr marL="171450" indent="-171450">
              <a:buFont typeface="Calibri"/>
              <a:buChar char="-"/>
            </a:pPr>
            <a:endParaRPr lang="en-GB">
              <a:latin typeface="Arial"/>
              <a:cs typeface="Arial"/>
            </a:endParaRPr>
          </a:p>
          <a:p>
            <a:pPr marL="171450" indent="-171450">
              <a:buFont typeface="Calibri"/>
              <a:buChar char="-"/>
            </a:pPr>
            <a:r>
              <a:rPr lang="en-GB">
                <a:latin typeface="Arial"/>
                <a:cs typeface="Arial"/>
              </a:rPr>
              <a:t>Our "new" segment Aesthetics is an area where we have an opportunity to really set us apart from competition, both in terms of product innovation but not least our focus on recycling. We see opportunity to counter the general slump in industry activity by adding to our product offering, and helping our customers deliver more value in the next stage. We are currently launching our "</a:t>
            </a:r>
            <a:r>
              <a:rPr lang="en-GB" err="1">
                <a:latin typeface="Arial"/>
                <a:cs typeface="Arial"/>
              </a:rPr>
              <a:t>ReColour</a:t>
            </a:r>
            <a:r>
              <a:rPr lang="en-GB">
                <a:latin typeface="Arial"/>
                <a:cs typeface="Arial"/>
              </a:rPr>
              <a:t> Plus" offering, allowing our customers to deliver unique and attractive end products from hard to recycle plastics.</a:t>
            </a:r>
            <a:endParaRPr lang="en-GB">
              <a:cs typeface="Arial" panose="020B0604020202020204" pitchFamily="34" charset="0"/>
            </a:endParaRPr>
          </a:p>
          <a:p>
            <a:pPr marL="171450" indent="-171450">
              <a:buFont typeface="Calibri"/>
              <a:buChar char="-"/>
            </a:pPr>
            <a:endParaRPr lang="en-GB">
              <a:latin typeface="Arial"/>
              <a:cs typeface="Arial"/>
            </a:endParaRPr>
          </a:p>
          <a:p>
            <a:pPr marL="171450" indent="-171450">
              <a:buFont typeface="Calibri"/>
              <a:buChar char="-"/>
            </a:pPr>
            <a:r>
              <a:rPr lang="en-GB">
                <a:latin typeface="Arial"/>
                <a:cs typeface="Arial"/>
              </a:rPr>
              <a:t>Recycling, while not yet a significant part of our sales, has seen the first commercial breakthroughs within Reactive Recycling, and initial business growth is within reach. We expect to see solid commercial traction within Recycling over the course of the 2024, with potential for exponential growth on the horizon</a:t>
            </a:r>
            <a:endParaRPr lang="en-GB">
              <a:cs typeface="Arial" panose="020B0604020202020204" pitchFamily="34" charset="0"/>
            </a:endParaRPr>
          </a:p>
          <a:p>
            <a:pPr marL="171450" indent="-171450">
              <a:buFont typeface="Calibri"/>
              <a:buChar char="-"/>
            </a:pPr>
            <a:endParaRPr lang="en-GB">
              <a:latin typeface="Arial"/>
              <a:cs typeface="Arial"/>
            </a:endParaRPr>
          </a:p>
          <a:p>
            <a:pPr marL="171450" indent="-171450">
              <a:buFont typeface="Calibri"/>
              <a:buChar char="-"/>
            </a:pPr>
            <a:r>
              <a:rPr lang="en-GB">
                <a:latin typeface="Arial"/>
                <a:cs typeface="Arial"/>
              </a:rPr>
              <a:t>https://www.pexels.com/photo/sunset-clouds-motion-mill-6493719/</a:t>
            </a:r>
          </a:p>
          <a:p>
            <a:pPr marL="171450" indent="-171450">
              <a:buFont typeface="Calibri"/>
              <a:buChar char="-"/>
            </a:pPr>
            <a:endParaRPr lang="en-GB">
              <a:cs typeface="Arial"/>
            </a:endParaRPr>
          </a:p>
        </p:txBody>
      </p:sp>
      <p:sp>
        <p:nvSpPr>
          <p:cNvPr id="4" name="Slide Number Placeholder 3"/>
          <p:cNvSpPr>
            <a:spLocks noGrp="1"/>
          </p:cNvSpPr>
          <p:nvPr>
            <p:ph type="sldNum" sz="quarter" idx="5"/>
          </p:nvPr>
        </p:nvSpPr>
        <p:spPr/>
        <p:txBody>
          <a:bodyPr/>
          <a:lstStyle/>
          <a:p>
            <a:fld id="{A2729C6D-D2B0-4D56-9C1D-7360F238D4FF}" type="slidenum">
              <a:rPr lang="sv-SE" smtClean="0"/>
              <a:pPr/>
              <a:t>23</a:t>
            </a:fld>
            <a:endParaRPr lang="sv-SE"/>
          </a:p>
        </p:txBody>
      </p:sp>
    </p:spTree>
    <p:extLst>
      <p:ext uri="{BB962C8B-B14F-4D97-AF65-F5344CB8AC3E}">
        <p14:creationId xmlns:p14="http://schemas.microsoft.com/office/powerpoint/2010/main" val="2947162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4F799-7A1F-426E-67BA-D362C7931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22FE7-0066-7428-3E1C-46E3C97B6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FAE55-81E6-515F-05BC-B26FEAA09DC8}"/>
              </a:ext>
            </a:extLst>
          </p:cNvPr>
          <p:cNvSpPr>
            <a:spLocks noGrp="1"/>
          </p:cNvSpPr>
          <p:nvPr>
            <p:ph type="body" idx="1"/>
          </p:nvPr>
        </p:nvSpPr>
        <p:spPr/>
        <p:txBody>
          <a:bodyPr/>
          <a:lstStyle/>
          <a:p>
            <a:pPr>
              <a:buFont typeface="Arial"/>
              <a:buChar char="•"/>
            </a:pPr>
            <a:r>
              <a:rPr lang="sv-SE" b="0">
                <a:latin typeface="Arial"/>
                <a:cs typeface="Arial"/>
              </a:rPr>
              <a:t>I </a:t>
            </a:r>
            <a:r>
              <a:rPr lang="sv-SE" b="0" err="1">
                <a:latin typeface="Arial"/>
                <a:cs typeface="Arial"/>
              </a:rPr>
              <a:t>believe</a:t>
            </a:r>
            <a:r>
              <a:rPr lang="sv-SE" b="0">
                <a:latin typeface="Arial"/>
                <a:cs typeface="Arial"/>
              </a:rPr>
              <a:t> </a:t>
            </a:r>
            <a:r>
              <a:rPr lang="sv-SE" b="0" err="1">
                <a:latin typeface="Arial"/>
                <a:cs typeface="Arial"/>
              </a:rPr>
              <a:t>Nexam</a:t>
            </a:r>
            <a:r>
              <a:rPr lang="sv-SE" b="0">
                <a:latin typeface="Arial"/>
                <a:cs typeface="Arial"/>
              </a:rPr>
              <a:t> offers global </a:t>
            </a:r>
            <a:r>
              <a:rPr lang="sv-SE" b="0" err="1">
                <a:latin typeface="Arial"/>
                <a:cs typeface="Arial"/>
              </a:rPr>
              <a:t>cleantech</a:t>
            </a:r>
            <a:r>
              <a:rPr lang="sv-SE" b="0">
                <a:latin typeface="Arial"/>
                <a:cs typeface="Arial"/>
              </a:rPr>
              <a:t> potential at </a:t>
            </a:r>
            <a:r>
              <a:rPr lang="sv-SE" b="0" err="1">
                <a:latin typeface="Arial"/>
                <a:cs typeface="Arial"/>
              </a:rPr>
              <a:t>basic</a:t>
            </a:r>
            <a:r>
              <a:rPr lang="sv-SE" b="0">
                <a:latin typeface="Arial"/>
                <a:cs typeface="Arial"/>
              </a:rPr>
              <a:t> </a:t>
            </a:r>
            <a:r>
              <a:rPr lang="sv-SE" b="0" err="1">
                <a:latin typeface="Arial"/>
                <a:cs typeface="Arial"/>
              </a:rPr>
              <a:t>industry</a:t>
            </a:r>
            <a:r>
              <a:rPr lang="sv-SE" b="0">
                <a:latin typeface="Arial"/>
                <a:cs typeface="Arial"/>
              </a:rPr>
              <a:t> </a:t>
            </a:r>
            <a:r>
              <a:rPr lang="sv-SE" b="0" err="1">
                <a:latin typeface="Arial"/>
                <a:cs typeface="Arial"/>
              </a:rPr>
              <a:t>valuation</a:t>
            </a:r>
            <a:endParaRPr lang="sv-SE" b="0">
              <a:latin typeface="Arial"/>
              <a:cs typeface="Arial"/>
            </a:endParaRPr>
          </a:p>
          <a:p>
            <a:pPr>
              <a:buFont typeface="Arial"/>
              <a:buChar char="•"/>
            </a:pPr>
            <a:r>
              <a:rPr lang="sv-SE" b="0" err="1">
                <a:latin typeface="Arial"/>
                <a:cs typeface="Arial"/>
              </a:rPr>
              <a:t>ØBroad</a:t>
            </a:r>
            <a:r>
              <a:rPr lang="sv-SE" b="0">
                <a:latin typeface="Arial"/>
                <a:cs typeface="Arial"/>
              </a:rPr>
              <a:t> portfolio </a:t>
            </a:r>
            <a:r>
              <a:rPr lang="sv-SE" b="0" err="1">
                <a:latin typeface="Arial"/>
                <a:cs typeface="Arial"/>
              </a:rPr>
              <a:t>of</a:t>
            </a:r>
            <a:r>
              <a:rPr lang="sv-SE" b="0">
                <a:latin typeface="Arial"/>
                <a:cs typeface="Arial"/>
              </a:rPr>
              <a:t> </a:t>
            </a:r>
            <a:r>
              <a:rPr lang="sv-SE" b="0" err="1">
                <a:latin typeface="Arial"/>
                <a:cs typeface="Arial"/>
              </a:rPr>
              <a:t>cleantech</a:t>
            </a:r>
            <a:r>
              <a:rPr lang="sv-SE" b="0">
                <a:latin typeface="Arial"/>
                <a:cs typeface="Arial"/>
              </a:rPr>
              <a:t> solutions </a:t>
            </a:r>
            <a:r>
              <a:rPr lang="sv-SE" b="0" err="1">
                <a:latin typeface="Arial"/>
                <a:cs typeface="Arial"/>
              </a:rPr>
              <a:t>within</a:t>
            </a:r>
            <a:r>
              <a:rPr lang="sv-SE" b="0">
                <a:latin typeface="Arial"/>
                <a:cs typeface="Arial"/>
              </a:rPr>
              <a:t> </a:t>
            </a:r>
            <a:r>
              <a:rPr lang="sv-SE" b="0" err="1">
                <a:latin typeface="Arial"/>
                <a:cs typeface="Arial"/>
              </a:rPr>
              <a:t>four</a:t>
            </a:r>
            <a:r>
              <a:rPr lang="sv-SE" b="0">
                <a:latin typeface="Arial"/>
                <a:cs typeface="Arial"/>
              </a:rPr>
              <a:t> </a:t>
            </a:r>
            <a:r>
              <a:rPr lang="sv-SE" b="0" err="1">
                <a:latin typeface="Arial"/>
                <a:cs typeface="Arial"/>
              </a:rPr>
              <a:t>clear</a:t>
            </a:r>
            <a:r>
              <a:rPr lang="sv-SE" b="0">
                <a:latin typeface="Arial"/>
                <a:cs typeface="Arial"/>
              </a:rPr>
              <a:t> market segments, </a:t>
            </a:r>
            <a:r>
              <a:rPr lang="sv-SE" b="0" err="1">
                <a:latin typeface="Arial"/>
                <a:cs typeface="Arial"/>
              </a:rPr>
              <a:t>each</a:t>
            </a:r>
            <a:r>
              <a:rPr lang="sv-SE" b="0">
                <a:latin typeface="Arial"/>
                <a:cs typeface="Arial"/>
              </a:rPr>
              <a:t> </a:t>
            </a:r>
            <a:r>
              <a:rPr lang="sv-SE" b="0" err="1">
                <a:latin typeface="Arial"/>
                <a:cs typeface="Arial"/>
              </a:rPr>
              <a:t>with</a:t>
            </a:r>
            <a:r>
              <a:rPr lang="sv-SE" b="0">
                <a:latin typeface="Arial"/>
                <a:cs typeface="Arial"/>
              </a:rPr>
              <a:t> strong </a:t>
            </a:r>
            <a:r>
              <a:rPr lang="sv-SE" b="0" err="1">
                <a:latin typeface="Arial"/>
                <a:cs typeface="Arial"/>
              </a:rPr>
              <a:t>underlying</a:t>
            </a:r>
            <a:r>
              <a:rPr lang="sv-SE" b="0">
                <a:latin typeface="Arial"/>
                <a:cs typeface="Arial"/>
              </a:rPr>
              <a:t> </a:t>
            </a:r>
            <a:r>
              <a:rPr lang="sv-SE" b="0" err="1">
                <a:latin typeface="Arial"/>
                <a:cs typeface="Arial"/>
              </a:rPr>
              <a:t>growth</a:t>
            </a:r>
            <a:endParaRPr lang="sv-SE" err="1">
              <a:latin typeface="Arial"/>
              <a:cs typeface="Arial"/>
            </a:endParaRPr>
          </a:p>
          <a:p>
            <a:pPr>
              <a:buFont typeface="Arial"/>
              <a:buChar char="•"/>
            </a:pPr>
            <a:r>
              <a:rPr lang="sv-SE" b="0" err="1">
                <a:latin typeface="Arial"/>
                <a:cs typeface="Arial"/>
              </a:rPr>
              <a:t>ØSubstantial</a:t>
            </a:r>
            <a:r>
              <a:rPr lang="sv-SE" b="0">
                <a:latin typeface="Arial"/>
                <a:cs typeface="Arial"/>
              </a:rPr>
              <a:t> </a:t>
            </a:r>
            <a:r>
              <a:rPr lang="sv-SE" b="0" err="1">
                <a:latin typeface="Arial"/>
                <a:cs typeface="Arial"/>
              </a:rPr>
              <a:t>growth</a:t>
            </a:r>
            <a:r>
              <a:rPr lang="sv-SE" b="0">
                <a:latin typeface="Arial"/>
                <a:cs typeface="Arial"/>
              </a:rPr>
              <a:t> potential (20% CAGR </a:t>
            </a:r>
            <a:r>
              <a:rPr lang="sv-SE" b="0" err="1">
                <a:latin typeface="Arial"/>
                <a:cs typeface="Arial"/>
              </a:rPr>
              <a:t>target</a:t>
            </a:r>
            <a:r>
              <a:rPr lang="sv-SE" b="0">
                <a:latin typeface="Arial"/>
                <a:cs typeface="Arial"/>
              </a:rPr>
              <a:t>) driven by </a:t>
            </a:r>
            <a:r>
              <a:rPr lang="sv-SE" b="0" err="1">
                <a:latin typeface="Arial"/>
                <a:cs typeface="Arial"/>
              </a:rPr>
              <a:t>clear</a:t>
            </a:r>
            <a:r>
              <a:rPr lang="sv-SE" b="0">
                <a:latin typeface="Arial"/>
                <a:cs typeface="Arial"/>
              </a:rPr>
              <a:t> </a:t>
            </a:r>
            <a:r>
              <a:rPr lang="sv-SE" b="0" err="1">
                <a:latin typeface="Arial"/>
                <a:cs typeface="Arial"/>
              </a:rPr>
              <a:t>customer</a:t>
            </a:r>
            <a:r>
              <a:rPr lang="sv-SE" b="0">
                <a:latin typeface="Arial"/>
                <a:cs typeface="Arial"/>
              </a:rPr>
              <a:t> </a:t>
            </a:r>
            <a:r>
              <a:rPr lang="sv-SE" b="0" err="1">
                <a:latin typeface="Arial"/>
                <a:cs typeface="Arial"/>
              </a:rPr>
              <a:t>offerings</a:t>
            </a:r>
            <a:r>
              <a:rPr lang="sv-SE" b="0">
                <a:latin typeface="Arial"/>
                <a:cs typeface="Arial"/>
              </a:rPr>
              <a:t> and solid business </a:t>
            </a:r>
            <a:r>
              <a:rPr lang="sv-SE" b="0" err="1">
                <a:latin typeface="Arial"/>
                <a:cs typeface="Arial"/>
              </a:rPr>
              <a:t>cases</a:t>
            </a:r>
            <a:endParaRPr lang="en-US" err="1">
              <a:latin typeface="Arial"/>
              <a:cs typeface="Arial"/>
            </a:endParaRPr>
          </a:p>
          <a:p>
            <a:pPr>
              <a:buFont typeface="Arial"/>
              <a:buChar char="•"/>
            </a:pPr>
            <a:r>
              <a:rPr lang="sv-SE" b="0" err="1">
                <a:latin typeface="Arial"/>
                <a:cs typeface="Arial"/>
              </a:rPr>
              <a:t>ØPatented</a:t>
            </a:r>
            <a:r>
              <a:rPr lang="sv-SE" b="0">
                <a:latin typeface="Arial"/>
                <a:cs typeface="Arial"/>
              </a:rPr>
              <a:t> </a:t>
            </a:r>
            <a:r>
              <a:rPr lang="sv-SE" b="0" err="1">
                <a:latin typeface="Arial"/>
                <a:cs typeface="Arial"/>
              </a:rPr>
              <a:t>cleantech</a:t>
            </a:r>
            <a:r>
              <a:rPr lang="sv-SE" b="0">
                <a:latin typeface="Arial"/>
                <a:cs typeface="Arial"/>
              </a:rPr>
              <a:t> solutions to </a:t>
            </a:r>
            <a:r>
              <a:rPr lang="sv-SE" b="0" err="1">
                <a:latin typeface="Arial"/>
                <a:cs typeface="Arial"/>
              </a:rPr>
              <a:t>several</a:t>
            </a:r>
            <a:r>
              <a:rPr lang="sv-SE" b="0">
                <a:latin typeface="Arial"/>
                <a:cs typeface="Arial"/>
              </a:rPr>
              <a:t> </a:t>
            </a:r>
            <a:r>
              <a:rPr lang="sv-SE" b="0" err="1">
                <a:latin typeface="Arial"/>
                <a:cs typeface="Arial"/>
              </a:rPr>
              <a:t>large</a:t>
            </a:r>
            <a:r>
              <a:rPr lang="sv-SE" b="0">
                <a:latin typeface="Arial"/>
                <a:cs typeface="Arial"/>
              </a:rPr>
              <a:t> </a:t>
            </a:r>
            <a:r>
              <a:rPr lang="sv-SE" b="0" err="1">
                <a:latin typeface="Arial"/>
                <a:cs typeface="Arial"/>
              </a:rPr>
              <a:t>societal</a:t>
            </a:r>
            <a:r>
              <a:rPr lang="sv-SE" b="0">
                <a:latin typeface="Arial"/>
                <a:cs typeface="Arial"/>
              </a:rPr>
              <a:t> </a:t>
            </a:r>
            <a:r>
              <a:rPr lang="sv-SE" b="0" err="1">
                <a:latin typeface="Arial"/>
                <a:cs typeface="Arial"/>
              </a:rPr>
              <a:t>challenges</a:t>
            </a:r>
            <a:r>
              <a:rPr lang="sv-SE" b="0">
                <a:latin typeface="Arial"/>
                <a:cs typeface="Arial"/>
              </a:rPr>
              <a:t>, driven by megatrends </a:t>
            </a:r>
            <a:r>
              <a:rPr lang="sv-SE" b="0" err="1">
                <a:latin typeface="Arial"/>
                <a:cs typeface="Arial"/>
              </a:rPr>
              <a:t>within</a:t>
            </a:r>
            <a:r>
              <a:rPr lang="sv-SE" b="0">
                <a:latin typeface="Arial"/>
                <a:cs typeface="Arial"/>
              </a:rPr>
              <a:t> </a:t>
            </a:r>
            <a:r>
              <a:rPr lang="sv-SE" b="0" err="1">
                <a:latin typeface="Arial"/>
                <a:cs typeface="Arial"/>
              </a:rPr>
              <a:t>sustainabilty</a:t>
            </a:r>
            <a:endParaRPr lang="sv-SE" err="1">
              <a:latin typeface="Arial"/>
              <a:cs typeface="Arial"/>
            </a:endParaRPr>
          </a:p>
          <a:p>
            <a:pPr>
              <a:buFont typeface="Arial"/>
              <a:buChar char="•"/>
            </a:pPr>
            <a:r>
              <a:rPr lang="sv-SE" b="0" err="1">
                <a:latin typeface="Arial"/>
                <a:cs typeface="Arial"/>
              </a:rPr>
              <a:t>ØEnabling</a:t>
            </a:r>
            <a:r>
              <a:rPr lang="sv-SE" b="0">
                <a:latin typeface="Arial"/>
                <a:cs typeface="Arial"/>
              </a:rPr>
              <a:t> </a:t>
            </a:r>
            <a:r>
              <a:rPr lang="sv-SE" b="0" err="1">
                <a:latin typeface="Arial"/>
                <a:cs typeface="Arial"/>
              </a:rPr>
              <a:t>increased</a:t>
            </a:r>
            <a:r>
              <a:rPr lang="sv-SE" b="0">
                <a:latin typeface="Arial"/>
                <a:cs typeface="Arial"/>
              </a:rPr>
              <a:t> recycling </a:t>
            </a:r>
            <a:r>
              <a:rPr lang="sv-SE" b="0" err="1">
                <a:latin typeface="Arial"/>
                <a:cs typeface="Arial"/>
              </a:rPr>
              <a:t>of</a:t>
            </a:r>
            <a:r>
              <a:rPr lang="sv-SE" b="0">
                <a:latin typeface="Arial"/>
                <a:cs typeface="Arial"/>
              </a:rPr>
              <a:t> plastics, </a:t>
            </a:r>
            <a:r>
              <a:rPr lang="sv-SE" b="0" err="1">
                <a:latin typeface="Arial"/>
                <a:cs typeface="Arial"/>
              </a:rPr>
              <a:t>especially</a:t>
            </a:r>
            <a:r>
              <a:rPr lang="sv-SE" b="0">
                <a:latin typeface="Arial"/>
                <a:cs typeface="Arial"/>
              </a:rPr>
              <a:t> </a:t>
            </a:r>
            <a:r>
              <a:rPr lang="sv-SE" b="0" err="1">
                <a:latin typeface="Arial"/>
                <a:cs typeface="Arial"/>
              </a:rPr>
              <a:t>packaging</a:t>
            </a:r>
            <a:r>
              <a:rPr lang="sv-SE" b="0">
                <a:latin typeface="Arial"/>
                <a:cs typeface="Arial"/>
              </a:rPr>
              <a:t>, in </a:t>
            </a:r>
            <a:r>
              <a:rPr lang="sv-SE" b="0" err="1">
                <a:latin typeface="Arial"/>
                <a:cs typeface="Arial"/>
              </a:rPr>
              <a:t>line</a:t>
            </a:r>
            <a:r>
              <a:rPr lang="sv-SE" b="0">
                <a:latin typeface="Arial"/>
                <a:cs typeface="Arial"/>
              </a:rPr>
              <a:t> </a:t>
            </a:r>
            <a:r>
              <a:rPr lang="sv-SE" b="0" err="1">
                <a:latin typeface="Arial"/>
                <a:cs typeface="Arial"/>
              </a:rPr>
              <a:t>with</a:t>
            </a:r>
            <a:r>
              <a:rPr lang="sv-SE" b="0">
                <a:latin typeface="Arial"/>
                <a:cs typeface="Arial"/>
              </a:rPr>
              <a:t> global </a:t>
            </a:r>
            <a:r>
              <a:rPr lang="sv-SE" b="0" err="1">
                <a:latin typeface="Arial"/>
                <a:cs typeface="Arial"/>
              </a:rPr>
              <a:t>targets</a:t>
            </a:r>
            <a:endParaRPr lang="sv-SE" err="1">
              <a:latin typeface="Arial"/>
              <a:cs typeface="Arial"/>
            </a:endParaRPr>
          </a:p>
          <a:p>
            <a:pPr>
              <a:buFont typeface="Arial"/>
              <a:buChar char="•"/>
            </a:pPr>
            <a:r>
              <a:rPr lang="sv-SE" b="0" err="1">
                <a:latin typeface="Arial"/>
                <a:cs typeface="Arial"/>
              </a:rPr>
              <a:t>ØSupporting</a:t>
            </a:r>
            <a:r>
              <a:rPr lang="sv-SE" b="0">
                <a:latin typeface="Arial"/>
                <a:cs typeface="Arial"/>
              </a:rPr>
              <a:t> </a:t>
            </a:r>
            <a:r>
              <a:rPr lang="sv-SE" b="0" err="1">
                <a:latin typeface="Arial"/>
                <a:cs typeface="Arial"/>
              </a:rPr>
              <a:t>sustainable</a:t>
            </a:r>
            <a:r>
              <a:rPr lang="sv-SE" b="0">
                <a:latin typeface="Arial"/>
                <a:cs typeface="Arial"/>
              </a:rPr>
              <a:t> </a:t>
            </a:r>
            <a:r>
              <a:rPr lang="sv-SE" b="0" err="1">
                <a:latin typeface="Arial"/>
                <a:cs typeface="Arial"/>
              </a:rPr>
              <a:t>growth</a:t>
            </a:r>
            <a:r>
              <a:rPr lang="sv-SE" b="0">
                <a:latin typeface="Arial"/>
                <a:cs typeface="Arial"/>
              </a:rPr>
              <a:t> </a:t>
            </a:r>
            <a:r>
              <a:rPr lang="sv-SE" b="0" err="1">
                <a:latin typeface="Arial"/>
                <a:cs typeface="Arial"/>
              </a:rPr>
              <a:t>of</a:t>
            </a:r>
            <a:r>
              <a:rPr lang="sv-SE" b="0">
                <a:latin typeface="Arial"/>
                <a:cs typeface="Arial"/>
              </a:rPr>
              <a:t> </a:t>
            </a:r>
            <a:r>
              <a:rPr lang="sv-SE" b="0" err="1">
                <a:latin typeface="Arial"/>
                <a:cs typeface="Arial"/>
              </a:rPr>
              <a:t>wind</a:t>
            </a:r>
            <a:r>
              <a:rPr lang="sv-SE" b="0">
                <a:latin typeface="Arial"/>
                <a:cs typeface="Arial"/>
              </a:rPr>
              <a:t> </a:t>
            </a:r>
            <a:r>
              <a:rPr lang="sv-SE" b="0" err="1">
                <a:latin typeface="Arial"/>
                <a:cs typeface="Arial"/>
              </a:rPr>
              <a:t>power</a:t>
            </a:r>
            <a:r>
              <a:rPr lang="sv-SE" b="0">
                <a:latin typeface="Arial"/>
                <a:cs typeface="Arial"/>
              </a:rPr>
              <a:t> </a:t>
            </a:r>
            <a:r>
              <a:rPr lang="sv-SE" b="0" err="1">
                <a:latin typeface="Arial"/>
                <a:cs typeface="Arial"/>
              </a:rPr>
              <a:t>production</a:t>
            </a:r>
            <a:r>
              <a:rPr lang="sv-SE" b="0">
                <a:latin typeface="Arial"/>
                <a:cs typeface="Arial"/>
              </a:rPr>
              <a:t>, </a:t>
            </a:r>
            <a:r>
              <a:rPr lang="sv-SE" b="0" err="1">
                <a:latin typeface="Arial"/>
                <a:cs typeface="Arial"/>
              </a:rPr>
              <a:t>both</a:t>
            </a:r>
            <a:r>
              <a:rPr lang="sv-SE" b="0">
                <a:latin typeface="Arial"/>
                <a:cs typeface="Arial"/>
              </a:rPr>
              <a:t> new installations and </a:t>
            </a:r>
            <a:r>
              <a:rPr lang="sv-SE" b="0" err="1">
                <a:latin typeface="Arial"/>
                <a:cs typeface="Arial"/>
              </a:rPr>
              <a:t>replacement</a:t>
            </a:r>
            <a:endParaRPr lang="sv-SE" err="1">
              <a:latin typeface="Arial"/>
              <a:cs typeface="Arial"/>
            </a:endParaRPr>
          </a:p>
          <a:p>
            <a:pPr>
              <a:buFont typeface="Arial"/>
              <a:buChar char="•"/>
            </a:pPr>
            <a:r>
              <a:rPr lang="sv-SE" b="0" err="1">
                <a:latin typeface="Arial"/>
                <a:cs typeface="Arial"/>
              </a:rPr>
              <a:t>ØMajor</a:t>
            </a:r>
            <a:r>
              <a:rPr lang="sv-SE" b="0">
                <a:latin typeface="Arial"/>
                <a:cs typeface="Arial"/>
              </a:rPr>
              <a:t> </a:t>
            </a:r>
            <a:r>
              <a:rPr lang="sv-SE" b="0" err="1">
                <a:latin typeface="Arial"/>
                <a:cs typeface="Arial"/>
              </a:rPr>
              <a:t>investments</a:t>
            </a:r>
            <a:r>
              <a:rPr lang="sv-SE" b="0">
                <a:latin typeface="Arial"/>
                <a:cs typeface="Arial"/>
              </a:rPr>
              <a:t> </a:t>
            </a:r>
            <a:r>
              <a:rPr lang="sv-SE" b="0" err="1">
                <a:latin typeface="Arial"/>
                <a:cs typeface="Arial"/>
              </a:rPr>
              <a:t>done</a:t>
            </a:r>
            <a:r>
              <a:rPr lang="sv-SE" b="0">
                <a:latin typeface="Arial"/>
                <a:cs typeface="Arial"/>
              </a:rPr>
              <a:t> </a:t>
            </a:r>
            <a:r>
              <a:rPr lang="sv-SE" b="0" err="1">
                <a:latin typeface="Arial"/>
                <a:cs typeface="Arial"/>
              </a:rPr>
              <a:t>within</a:t>
            </a:r>
            <a:r>
              <a:rPr lang="sv-SE" b="0">
                <a:latin typeface="Arial"/>
                <a:cs typeface="Arial"/>
              </a:rPr>
              <a:t> </a:t>
            </a:r>
            <a:r>
              <a:rPr lang="sv-SE" b="0" err="1">
                <a:latin typeface="Arial"/>
                <a:cs typeface="Arial"/>
              </a:rPr>
              <a:t>production</a:t>
            </a:r>
            <a:r>
              <a:rPr lang="sv-SE" b="0">
                <a:latin typeface="Arial"/>
                <a:cs typeface="Arial"/>
              </a:rPr>
              <a:t> </a:t>
            </a:r>
            <a:r>
              <a:rPr lang="sv-SE" b="0" err="1">
                <a:latin typeface="Arial"/>
                <a:cs typeface="Arial"/>
              </a:rPr>
              <a:t>capacity</a:t>
            </a:r>
            <a:r>
              <a:rPr lang="sv-SE" b="0">
                <a:latin typeface="Arial"/>
                <a:cs typeface="Arial"/>
              </a:rPr>
              <a:t>, </a:t>
            </a:r>
            <a:r>
              <a:rPr lang="sv-SE" b="0" err="1">
                <a:latin typeface="Arial"/>
                <a:cs typeface="Arial"/>
              </a:rPr>
              <a:t>enabling</a:t>
            </a:r>
            <a:r>
              <a:rPr lang="sv-SE" b="0">
                <a:latin typeface="Arial"/>
                <a:cs typeface="Arial"/>
              </a:rPr>
              <a:t> &gt;100% </a:t>
            </a:r>
            <a:r>
              <a:rPr lang="sv-SE" b="0" err="1">
                <a:latin typeface="Arial"/>
                <a:cs typeface="Arial"/>
              </a:rPr>
              <a:t>volume</a:t>
            </a:r>
            <a:r>
              <a:rPr lang="sv-SE" b="0">
                <a:latin typeface="Arial"/>
                <a:cs typeface="Arial"/>
              </a:rPr>
              <a:t> </a:t>
            </a:r>
            <a:r>
              <a:rPr lang="sv-SE" b="0" err="1">
                <a:latin typeface="Arial"/>
                <a:cs typeface="Arial"/>
              </a:rPr>
              <a:t>increase</a:t>
            </a:r>
            <a:r>
              <a:rPr lang="sv-SE" b="0">
                <a:latin typeface="Arial"/>
                <a:cs typeface="Arial"/>
              </a:rPr>
              <a:t> </a:t>
            </a:r>
            <a:r>
              <a:rPr lang="sv-SE" b="0" err="1">
                <a:latin typeface="Arial"/>
                <a:cs typeface="Arial"/>
              </a:rPr>
              <a:t>with</a:t>
            </a:r>
            <a:r>
              <a:rPr lang="sv-SE" b="0">
                <a:latin typeface="Arial"/>
                <a:cs typeface="Arial"/>
              </a:rPr>
              <a:t> no </a:t>
            </a:r>
            <a:r>
              <a:rPr lang="sv-SE" b="0" err="1">
                <a:latin typeface="Arial"/>
                <a:cs typeface="Arial"/>
              </a:rPr>
              <a:t>Capex</a:t>
            </a:r>
            <a:endParaRPr lang="sv-SE" err="1">
              <a:latin typeface="Arial"/>
              <a:cs typeface="Arial"/>
            </a:endParaRPr>
          </a:p>
          <a:p>
            <a:pPr>
              <a:buFont typeface="Arial"/>
              <a:buChar char="•"/>
            </a:pPr>
            <a:r>
              <a:rPr lang="sv-SE" b="0" err="1">
                <a:latin typeface="Arial"/>
                <a:cs typeface="Arial"/>
              </a:rPr>
              <a:t>ØIn-sourcing</a:t>
            </a:r>
            <a:r>
              <a:rPr lang="sv-SE" b="0">
                <a:latin typeface="Arial"/>
                <a:cs typeface="Arial"/>
              </a:rPr>
              <a:t> </a:t>
            </a:r>
            <a:r>
              <a:rPr lang="sv-SE" b="0" err="1">
                <a:latin typeface="Arial"/>
                <a:cs typeface="Arial"/>
              </a:rPr>
              <a:t>of</a:t>
            </a:r>
            <a:r>
              <a:rPr lang="sv-SE" b="0">
                <a:latin typeface="Arial"/>
                <a:cs typeface="Arial"/>
              </a:rPr>
              <a:t> </a:t>
            </a:r>
            <a:r>
              <a:rPr lang="sv-SE" b="0" err="1">
                <a:latin typeface="Arial"/>
                <a:cs typeface="Arial"/>
              </a:rPr>
              <a:t>production</a:t>
            </a:r>
            <a:r>
              <a:rPr lang="sv-SE" b="0">
                <a:latin typeface="Arial"/>
                <a:cs typeface="Arial"/>
              </a:rPr>
              <a:t> drives gross </a:t>
            </a:r>
            <a:r>
              <a:rPr lang="sv-SE" b="0" err="1">
                <a:latin typeface="Arial"/>
                <a:cs typeface="Arial"/>
              </a:rPr>
              <a:t>margin</a:t>
            </a:r>
            <a:r>
              <a:rPr lang="sv-SE" b="0">
                <a:latin typeface="Arial"/>
                <a:cs typeface="Arial"/>
              </a:rPr>
              <a:t> (&gt;45% </a:t>
            </a:r>
            <a:r>
              <a:rPr lang="sv-SE" b="0" err="1">
                <a:latin typeface="Arial"/>
                <a:cs typeface="Arial"/>
              </a:rPr>
              <a:t>within</a:t>
            </a:r>
            <a:r>
              <a:rPr lang="sv-SE" b="0">
                <a:latin typeface="Arial"/>
                <a:cs typeface="Arial"/>
              </a:rPr>
              <a:t> </a:t>
            </a:r>
            <a:r>
              <a:rPr lang="sv-SE" b="0" err="1">
                <a:latin typeface="Arial"/>
                <a:cs typeface="Arial"/>
              </a:rPr>
              <a:t>reach</a:t>
            </a:r>
            <a:r>
              <a:rPr lang="sv-SE" b="0">
                <a:latin typeface="Arial"/>
                <a:cs typeface="Arial"/>
              </a:rPr>
              <a:t>), </a:t>
            </a:r>
            <a:r>
              <a:rPr lang="sv-SE" b="0" err="1">
                <a:latin typeface="Arial"/>
                <a:cs typeface="Arial"/>
              </a:rPr>
              <a:t>maintaining</a:t>
            </a:r>
            <a:r>
              <a:rPr lang="sv-SE" b="0">
                <a:latin typeface="Arial"/>
                <a:cs typeface="Arial"/>
              </a:rPr>
              <a:t> </a:t>
            </a:r>
            <a:r>
              <a:rPr lang="sv-SE" b="0" err="1">
                <a:latin typeface="Arial"/>
                <a:cs typeface="Arial"/>
              </a:rPr>
              <a:t>third</a:t>
            </a:r>
            <a:r>
              <a:rPr lang="sv-SE" b="0">
                <a:latin typeface="Arial"/>
                <a:cs typeface="Arial"/>
              </a:rPr>
              <a:t> party </a:t>
            </a:r>
            <a:r>
              <a:rPr lang="sv-SE" b="0" err="1">
                <a:latin typeface="Arial"/>
                <a:cs typeface="Arial"/>
              </a:rPr>
              <a:t>production</a:t>
            </a:r>
            <a:r>
              <a:rPr lang="sv-SE" b="0">
                <a:latin typeface="Arial"/>
                <a:cs typeface="Arial"/>
              </a:rPr>
              <a:t> for </a:t>
            </a:r>
            <a:r>
              <a:rPr lang="sv-SE" b="0" err="1">
                <a:latin typeface="Arial"/>
                <a:cs typeface="Arial"/>
              </a:rPr>
              <a:t>flexibility</a:t>
            </a:r>
            <a:endParaRPr lang="sv-SE">
              <a:latin typeface="Arial"/>
              <a:cs typeface="Arial"/>
            </a:endParaRPr>
          </a:p>
          <a:p>
            <a:pPr>
              <a:buFont typeface="Arial"/>
              <a:buChar char="•"/>
            </a:pPr>
            <a:r>
              <a:rPr lang="sv-SE" b="0" err="1">
                <a:latin typeface="Arial"/>
                <a:cs typeface="Arial"/>
              </a:rPr>
              <a:t>ØCost</a:t>
            </a:r>
            <a:r>
              <a:rPr lang="sv-SE" b="0">
                <a:latin typeface="Arial"/>
                <a:cs typeface="Arial"/>
              </a:rPr>
              <a:t> </a:t>
            </a:r>
            <a:r>
              <a:rPr lang="sv-SE" b="0" err="1">
                <a:latin typeface="Arial"/>
                <a:cs typeface="Arial"/>
              </a:rPr>
              <a:t>savings</a:t>
            </a:r>
            <a:r>
              <a:rPr lang="sv-SE" b="0">
                <a:latin typeface="Arial"/>
                <a:cs typeface="Arial"/>
              </a:rPr>
              <a:t> </a:t>
            </a:r>
            <a:r>
              <a:rPr lang="sv-SE" b="0" err="1">
                <a:latin typeface="Arial"/>
                <a:cs typeface="Arial"/>
              </a:rPr>
              <a:t>programmes</a:t>
            </a:r>
            <a:r>
              <a:rPr lang="sv-SE" b="0">
                <a:latin typeface="Arial"/>
                <a:cs typeface="Arial"/>
              </a:rPr>
              <a:t> </a:t>
            </a:r>
            <a:r>
              <a:rPr lang="sv-SE" b="0" err="1">
                <a:latin typeface="Arial"/>
                <a:cs typeface="Arial"/>
              </a:rPr>
              <a:t>implemented</a:t>
            </a:r>
            <a:r>
              <a:rPr lang="sv-SE" b="0">
                <a:latin typeface="Arial"/>
                <a:cs typeface="Arial"/>
              </a:rPr>
              <a:t>, </a:t>
            </a:r>
            <a:r>
              <a:rPr lang="sv-SE" b="0" err="1">
                <a:latin typeface="Arial"/>
                <a:cs typeface="Arial"/>
              </a:rPr>
              <a:t>giving</a:t>
            </a:r>
            <a:r>
              <a:rPr lang="sv-SE" b="0">
                <a:latin typeface="Arial"/>
                <a:cs typeface="Arial"/>
              </a:rPr>
              <a:t> a </a:t>
            </a:r>
            <a:r>
              <a:rPr lang="sv-SE" b="0" err="1">
                <a:latin typeface="Arial"/>
                <a:cs typeface="Arial"/>
              </a:rPr>
              <a:t>lower</a:t>
            </a:r>
            <a:r>
              <a:rPr lang="sv-SE" b="0">
                <a:latin typeface="Arial"/>
                <a:cs typeface="Arial"/>
              </a:rPr>
              <a:t> break-even </a:t>
            </a:r>
            <a:r>
              <a:rPr lang="sv-SE" b="0" err="1">
                <a:latin typeface="Arial"/>
                <a:cs typeface="Arial"/>
              </a:rPr>
              <a:t>point</a:t>
            </a:r>
            <a:r>
              <a:rPr lang="sv-SE" b="0">
                <a:latin typeface="Arial"/>
                <a:cs typeface="Arial"/>
              </a:rPr>
              <a:t> and positive cashflow</a:t>
            </a:r>
            <a:endParaRPr lang="sv-SE">
              <a:latin typeface="Arial"/>
              <a:cs typeface="Arial"/>
            </a:endParaRPr>
          </a:p>
          <a:p>
            <a:pPr>
              <a:buFont typeface="Arial"/>
              <a:buChar char="•"/>
            </a:pPr>
            <a:r>
              <a:rPr lang="sv-SE" b="0" err="1">
                <a:latin typeface="Arial"/>
                <a:cs typeface="Arial"/>
              </a:rPr>
              <a:t>ØPotential</a:t>
            </a:r>
            <a:r>
              <a:rPr lang="sv-SE" b="0">
                <a:latin typeface="Arial"/>
                <a:cs typeface="Arial"/>
              </a:rPr>
              <a:t> to </a:t>
            </a:r>
            <a:r>
              <a:rPr lang="sv-SE" b="0" err="1">
                <a:latin typeface="Arial"/>
                <a:cs typeface="Arial"/>
              </a:rPr>
              <a:t>deliver</a:t>
            </a:r>
            <a:r>
              <a:rPr lang="sv-SE" b="0">
                <a:latin typeface="Arial"/>
                <a:cs typeface="Arial"/>
              </a:rPr>
              <a:t> positive EBITDA </a:t>
            </a:r>
            <a:r>
              <a:rPr lang="sv-SE" b="0" err="1">
                <a:latin typeface="Arial"/>
                <a:cs typeface="Arial"/>
              </a:rPr>
              <a:t>already</a:t>
            </a:r>
            <a:r>
              <a:rPr lang="sv-SE" b="0">
                <a:latin typeface="Arial"/>
                <a:cs typeface="Arial"/>
              </a:rPr>
              <a:t> from </a:t>
            </a:r>
            <a:r>
              <a:rPr lang="sv-SE" b="0" err="1">
                <a:latin typeface="Arial"/>
                <a:cs typeface="Arial"/>
              </a:rPr>
              <a:t>quarterly</a:t>
            </a:r>
            <a:r>
              <a:rPr lang="sv-SE" b="0">
                <a:latin typeface="Arial"/>
                <a:cs typeface="Arial"/>
              </a:rPr>
              <a:t> </a:t>
            </a:r>
            <a:r>
              <a:rPr lang="sv-SE" b="0" err="1">
                <a:latin typeface="Arial"/>
                <a:cs typeface="Arial"/>
              </a:rPr>
              <a:t>revenue</a:t>
            </a:r>
            <a:r>
              <a:rPr lang="sv-SE" b="0">
                <a:latin typeface="Arial"/>
                <a:cs typeface="Arial"/>
              </a:rPr>
              <a:t> </a:t>
            </a:r>
            <a:r>
              <a:rPr lang="sv-SE" b="0" err="1">
                <a:latin typeface="Arial"/>
                <a:cs typeface="Arial"/>
              </a:rPr>
              <a:t>levels</a:t>
            </a:r>
            <a:r>
              <a:rPr lang="sv-SE" b="0">
                <a:latin typeface="Arial"/>
                <a:cs typeface="Arial"/>
              </a:rPr>
              <a:t> </a:t>
            </a:r>
            <a:r>
              <a:rPr lang="sv-SE" b="0" err="1">
                <a:latin typeface="Arial"/>
                <a:cs typeface="Arial"/>
              </a:rPr>
              <a:t>of</a:t>
            </a:r>
            <a:r>
              <a:rPr lang="sv-SE" b="0">
                <a:latin typeface="Arial"/>
                <a:cs typeface="Arial"/>
              </a:rPr>
              <a:t> 60 MSEK (</a:t>
            </a:r>
            <a:r>
              <a:rPr lang="sv-SE" b="0" err="1">
                <a:latin typeface="Arial"/>
                <a:cs typeface="Arial"/>
              </a:rPr>
              <a:t>within</a:t>
            </a:r>
            <a:r>
              <a:rPr lang="sv-SE" b="0">
                <a:latin typeface="Arial"/>
                <a:cs typeface="Arial"/>
              </a:rPr>
              <a:t> </a:t>
            </a:r>
            <a:r>
              <a:rPr lang="sv-SE" b="0" err="1">
                <a:latin typeface="Arial"/>
                <a:cs typeface="Arial"/>
              </a:rPr>
              <a:t>reach</a:t>
            </a:r>
            <a:r>
              <a:rPr lang="sv-SE" b="0">
                <a:latin typeface="Arial"/>
                <a:cs typeface="Arial"/>
              </a:rPr>
              <a:t> </a:t>
            </a:r>
            <a:r>
              <a:rPr lang="sv-SE" b="0" err="1">
                <a:latin typeface="Arial"/>
                <a:cs typeface="Arial"/>
              </a:rPr>
              <a:t>already</a:t>
            </a:r>
            <a:r>
              <a:rPr lang="sv-SE" b="0">
                <a:latin typeface="Arial"/>
                <a:cs typeface="Arial"/>
              </a:rPr>
              <a:t> </a:t>
            </a:r>
            <a:r>
              <a:rPr lang="sv-SE" b="0" err="1">
                <a:latin typeface="Arial"/>
                <a:cs typeface="Arial"/>
              </a:rPr>
              <a:t>this</a:t>
            </a:r>
            <a:r>
              <a:rPr lang="sv-SE" b="0">
                <a:latin typeface="Arial"/>
                <a:cs typeface="Arial"/>
              </a:rPr>
              <a:t> </a:t>
            </a:r>
            <a:r>
              <a:rPr lang="sv-SE" b="0" err="1">
                <a:latin typeface="Arial"/>
                <a:cs typeface="Arial"/>
              </a:rPr>
              <a:t>year</a:t>
            </a:r>
            <a:r>
              <a:rPr lang="sv-SE" b="0">
                <a:latin typeface="Arial"/>
                <a:cs typeface="Arial"/>
              </a:rPr>
              <a:t>)</a:t>
            </a:r>
            <a:endParaRPr lang="sv-SE">
              <a:latin typeface="Arial"/>
              <a:cs typeface="Arial"/>
            </a:endParaRPr>
          </a:p>
          <a:p>
            <a:pPr>
              <a:buFont typeface="Arial"/>
              <a:buChar char="•"/>
            </a:pPr>
            <a:r>
              <a:rPr lang="sv-SE" b="0" err="1">
                <a:latin typeface="Arial"/>
                <a:cs typeface="Arial"/>
              </a:rPr>
              <a:t>ØWell</a:t>
            </a:r>
            <a:r>
              <a:rPr lang="sv-SE" b="0">
                <a:latin typeface="Arial"/>
                <a:cs typeface="Arial"/>
              </a:rPr>
              <a:t> </a:t>
            </a:r>
            <a:r>
              <a:rPr lang="sv-SE" b="0" err="1">
                <a:latin typeface="Arial"/>
                <a:cs typeface="Arial"/>
              </a:rPr>
              <a:t>honed</a:t>
            </a:r>
            <a:r>
              <a:rPr lang="sv-SE" b="0">
                <a:latin typeface="Arial"/>
                <a:cs typeface="Arial"/>
              </a:rPr>
              <a:t> </a:t>
            </a:r>
            <a:r>
              <a:rPr lang="sv-SE" b="0" err="1">
                <a:latin typeface="Arial"/>
                <a:cs typeface="Arial"/>
              </a:rPr>
              <a:t>organization</a:t>
            </a:r>
            <a:r>
              <a:rPr lang="sv-SE" b="0">
                <a:latin typeface="Arial"/>
                <a:cs typeface="Arial"/>
              </a:rPr>
              <a:t> </a:t>
            </a:r>
            <a:r>
              <a:rPr lang="sv-SE" b="0" err="1">
                <a:latin typeface="Arial"/>
                <a:cs typeface="Arial"/>
              </a:rPr>
              <a:t>with</a:t>
            </a:r>
            <a:r>
              <a:rPr lang="sv-SE" b="0">
                <a:latin typeface="Arial"/>
                <a:cs typeface="Arial"/>
              </a:rPr>
              <a:t> potential to </a:t>
            </a:r>
            <a:r>
              <a:rPr lang="sv-SE" b="0" err="1">
                <a:latin typeface="Arial"/>
                <a:cs typeface="Arial"/>
              </a:rPr>
              <a:t>take</a:t>
            </a:r>
            <a:r>
              <a:rPr lang="sv-SE" b="0">
                <a:latin typeface="Arial"/>
                <a:cs typeface="Arial"/>
              </a:rPr>
              <a:t> on </a:t>
            </a:r>
            <a:r>
              <a:rPr lang="sv-SE" b="0" err="1">
                <a:latin typeface="Arial"/>
                <a:cs typeface="Arial"/>
              </a:rPr>
              <a:t>much</a:t>
            </a:r>
            <a:r>
              <a:rPr lang="sv-SE" b="0">
                <a:latin typeface="Arial"/>
                <a:cs typeface="Arial"/>
              </a:rPr>
              <a:t> </a:t>
            </a:r>
            <a:r>
              <a:rPr lang="sv-SE" b="0" err="1">
                <a:latin typeface="Arial"/>
                <a:cs typeface="Arial"/>
              </a:rPr>
              <a:t>bigger</a:t>
            </a:r>
            <a:r>
              <a:rPr lang="sv-SE" b="0">
                <a:latin typeface="Arial"/>
                <a:cs typeface="Arial"/>
              </a:rPr>
              <a:t> tasks as </a:t>
            </a:r>
            <a:r>
              <a:rPr lang="sv-SE" b="0" err="1">
                <a:latin typeface="Arial"/>
                <a:cs typeface="Arial"/>
              </a:rPr>
              <a:t>they</a:t>
            </a:r>
            <a:r>
              <a:rPr lang="sv-SE" b="0">
                <a:latin typeface="Arial"/>
                <a:cs typeface="Arial"/>
              </a:rPr>
              <a:t> </a:t>
            </a:r>
            <a:r>
              <a:rPr lang="sv-SE" b="0" err="1">
                <a:latin typeface="Arial"/>
                <a:cs typeface="Arial"/>
              </a:rPr>
              <a:t>emerge</a:t>
            </a:r>
            <a:endParaRPr lang="sv-SE" err="1">
              <a:latin typeface="Arial"/>
              <a:cs typeface="Arial"/>
            </a:endParaRPr>
          </a:p>
          <a:p>
            <a:pPr>
              <a:buFont typeface="Arial"/>
              <a:buChar char="•"/>
            </a:pPr>
            <a:r>
              <a:rPr lang="sv-SE" b="0" err="1">
                <a:latin typeface="Arial"/>
                <a:cs typeface="Arial"/>
              </a:rPr>
              <a:t>ØStronger</a:t>
            </a:r>
            <a:r>
              <a:rPr lang="sv-SE" b="0">
                <a:latin typeface="Arial"/>
                <a:cs typeface="Arial"/>
              </a:rPr>
              <a:t> </a:t>
            </a:r>
            <a:r>
              <a:rPr lang="sv-SE" b="0" err="1">
                <a:latin typeface="Arial"/>
                <a:cs typeface="Arial"/>
              </a:rPr>
              <a:t>than</a:t>
            </a:r>
            <a:r>
              <a:rPr lang="sv-SE" b="0">
                <a:latin typeface="Arial"/>
                <a:cs typeface="Arial"/>
              </a:rPr>
              <a:t> </a:t>
            </a:r>
            <a:r>
              <a:rPr lang="sv-SE" b="0" err="1">
                <a:latin typeface="Arial"/>
                <a:cs typeface="Arial"/>
              </a:rPr>
              <a:t>ever</a:t>
            </a:r>
            <a:r>
              <a:rPr lang="sv-SE" b="0">
                <a:latin typeface="Arial"/>
                <a:cs typeface="Arial"/>
              </a:rPr>
              <a:t> </a:t>
            </a:r>
            <a:r>
              <a:rPr lang="sv-SE" b="0" err="1">
                <a:latin typeface="Arial"/>
                <a:cs typeface="Arial"/>
              </a:rPr>
              <a:t>bandwidth</a:t>
            </a:r>
            <a:r>
              <a:rPr lang="sv-SE" b="0">
                <a:latin typeface="Arial"/>
                <a:cs typeface="Arial"/>
              </a:rPr>
              <a:t> for innovation, and </a:t>
            </a:r>
            <a:r>
              <a:rPr lang="sv-SE" b="0" err="1">
                <a:latin typeface="Arial"/>
                <a:cs typeface="Arial"/>
              </a:rPr>
              <a:t>maintained</a:t>
            </a:r>
            <a:r>
              <a:rPr lang="sv-SE" b="0">
                <a:latin typeface="Arial"/>
                <a:cs typeface="Arial"/>
              </a:rPr>
              <a:t> know-how, </a:t>
            </a:r>
            <a:r>
              <a:rPr lang="sv-SE" b="0" err="1">
                <a:latin typeface="Arial"/>
                <a:cs typeface="Arial"/>
              </a:rPr>
              <a:t>despite</a:t>
            </a:r>
            <a:r>
              <a:rPr lang="sv-SE" b="0">
                <a:latin typeface="Arial"/>
                <a:cs typeface="Arial"/>
              </a:rPr>
              <a:t> </a:t>
            </a:r>
            <a:r>
              <a:rPr lang="sv-SE" b="0" err="1">
                <a:latin typeface="Arial"/>
                <a:cs typeface="Arial"/>
              </a:rPr>
              <a:t>cost</a:t>
            </a:r>
            <a:r>
              <a:rPr lang="sv-SE" b="0">
                <a:latin typeface="Arial"/>
                <a:cs typeface="Arial"/>
              </a:rPr>
              <a:t> </a:t>
            </a:r>
            <a:r>
              <a:rPr lang="sv-SE" b="0" err="1">
                <a:latin typeface="Arial"/>
                <a:cs typeface="Arial"/>
              </a:rPr>
              <a:t>savings</a:t>
            </a:r>
            <a:r>
              <a:rPr lang="sv-SE" b="0">
                <a:latin typeface="Arial"/>
                <a:cs typeface="Arial"/>
              </a:rPr>
              <a:t> </a:t>
            </a:r>
            <a:r>
              <a:rPr lang="sv-SE" b="0" err="1">
                <a:latin typeface="Arial"/>
                <a:cs typeface="Arial"/>
              </a:rPr>
              <a:t>programmes</a:t>
            </a:r>
            <a:endParaRPr lang="sv-SE" err="1">
              <a:latin typeface="Arial"/>
              <a:cs typeface="Arial"/>
            </a:endParaRPr>
          </a:p>
          <a:p>
            <a:pPr>
              <a:buFont typeface="Arial"/>
              <a:buChar char="•"/>
            </a:pPr>
            <a:r>
              <a:rPr lang="sv-SE" b="0" err="1">
                <a:latin typeface="Arial"/>
                <a:cs typeface="Arial"/>
              </a:rPr>
              <a:t>ØCommercial</a:t>
            </a:r>
            <a:r>
              <a:rPr lang="sv-SE" b="0">
                <a:latin typeface="Arial"/>
                <a:cs typeface="Arial"/>
              </a:rPr>
              <a:t> team </a:t>
            </a:r>
            <a:r>
              <a:rPr lang="sv-SE" b="0" err="1">
                <a:latin typeface="Arial"/>
                <a:cs typeface="Arial"/>
              </a:rPr>
              <a:t>focused</a:t>
            </a:r>
            <a:r>
              <a:rPr lang="sv-SE" b="0">
                <a:latin typeface="Arial"/>
                <a:cs typeface="Arial"/>
              </a:rPr>
              <a:t> </a:t>
            </a:r>
            <a:r>
              <a:rPr lang="sv-SE" b="0" err="1">
                <a:latin typeface="Arial"/>
                <a:cs typeface="Arial"/>
              </a:rPr>
              <a:t>around</a:t>
            </a:r>
            <a:r>
              <a:rPr lang="sv-SE" b="0">
                <a:latin typeface="Arial"/>
                <a:cs typeface="Arial"/>
              </a:rPr>
              <a:t> a </a:t>
            </a:r>
            <a:r>
              <a:rPr lang="sv-SE" b="0" err="1">
                <a:latin typeface="Arial"/>
                <a:cs typeface="Arial"/>
              </a:rPr>
              <a:t>sharpened</a:t>
            </a:r>
            <a:r>
              <a:rPr lang="sv-SE" b="0">
                <a:latin typeface="Arial"/>
                <a:cs typeface="Arial"/>
              </a:rPr>
              <a:t> </a:t>
            </a:r>
            <a:r>
              <a:rPr lang="sv-SE" b="0" err="1">
                <a:latin typeface="Arial"/>
                <a:cs typeface="Arial"/>
              </a:rPr>
              <a:t>strategy</a:t>
            </a:r>
            <a:r>
              <a:rPr lang="sv-SE" b="0">
                <a:latin typeface="Arial"/>
                <a:cs typeface="Arial"/>
              </a:rPr>
              <a:t>, </a:t>
            </a:r>
            <a:r>
              <a:rPr lang="sv-SE" b="0" err="1">
                <a:latin typeface="Arial"/>
                <a:cs typeface="Arial"/>
              </a:rPr>
              <a:t>targeting</a:t>
            </a:r>
            <a:r>
              <a:rPr lang="sv-SE" b="0">
                <a:latin typeface="Arial"/>
                <a:cs typeface="Arial"/>
              </a:rPr>
              <a:t> </a:t>
            </a:r>
            <a:r>
              <a:rPr lang="sv-SE" b="0" err="1">
                <a:latin typeface="Arial"/>
                <a:cs typeface="Arial"/>
              </a:rPr>
              <a:t>four</a:t>
            </a:r>
            <a:r>
              <a:rPr lang="sv-SE" b="0">
                <a:latin typeface="Arial"/>
                <a:cs typeface="Arial"/>
              </a:rPr>
              <a:t> </a:t>
            </a:r>
            <a:r>
              <a:rPr lang="sv-SE" b="0" err="1">
                <a:latin typeface="Arial"/>
                <a:cs typeface="Arial"/>
              </a:rPr>
              <a:t>key</a:t>
            </a:r>
            <a:r>
              <a:rPr lang="sv-SE" b="0">
                <a:latin typeface="Arial"/>
                <a:cs typeface="Arial"/>
              </a:rPr>
              <a:t> segments </a:t>
            </a:r>
            <a:r>
              <a:rPr lang="sv-SE" b="0" err="1">
                <a:latin typeface="Arial"/>
                <a:cs typeface="Arial"/>
              </a:rPr>
              <a:t>with</a:t>
            </a:r>
            <a:r>
              <a:rPr lang="sv-SE" b="0">
                <a:latin typeface="Arial"/>
                <a:cs typeface="Arial"/>
              </a:rPr>
              <a:t> global </a:t>
            </a:r>
            <a:r>
              <a:rPr lang="sv-SE" b="0" err="1">
                <a:latin typeface="Arial"/>
                <a:cs typeface="Arial"/>
              </a:rPr>
              <a:t>scope</a:t>
            </a:r>
            <a:endParaRPr lang="en-US" err="1">
              <a:latin typeface="Arial"/>
              <a:cs typeface="Arial"/>
            </a:endParaRPr>
          </a:p>
          <a:p>
            <a:pPr>
              <a:buFont typeface="Arial"/>
              <a:buChar char="•"/>
            </a:pPr>
            <a:r>
              <a:rPr lang="sv-SE" b="0" err="1">
                <a:latin typeface="Arial"/>
                <a:cs typeface="Arial"/>
              </a:rPr>
              <a:t>ØBusiness</a:t>
            </a:r>
            <a:r>
              <a:rPr lang="sv-SE" b="0">
                <a:latin typeface="Arial"/>
                <a:cs typeface="Arial"/>
              </a:rPr>
              <a:t> </a:t>
            </a:r>
            <a:r>
              <a:rPr lang="sv-SE" b="0" err="1">
                <a:latin typeface="Arial"/>
                <a:cs typeface="Arial"/>
              </a:rPr>
              <a:t>model</a:t>
            </a:r>
            <a:r>
              <a:rPr lang="sv-SE" b="0">
                <a:latin typeface="Arial"/>
                <a:cs typeface="Arial"/>
              </a:rPr>
              <a:t> </a:t>
            </a:r>
            <a:r>
              <a:rPr lang="sv-SE" b="0" err="1">
                <a:latin typeface="Arial"/>
                <a:cs typeface="Arial"/>
              </a:rPr>
              <a:t>with</a:t>
            </a:r>
            <a:r>
              <a:rPr lang="sv-SE" b="0">
                <a:latin typeface="Arial"/>
                <a:cs typeface="Arial"/>
              </a:rPr>
              <a:t> potential for </a:t>
            </a:r>
            <a:r>
              <a:rPr lang="sv-SE" b="0" err="1">
                <a:latin typeface="Arial"/>
                <a:cs typeface="Arial"/>
              </a:rPr>
              <a:t>targeted</a:t>
            </a:r>
            <a:r>
              <a:rPr lang="sv-SE" b="0">
                <a:latin typeface="Arial"/>
                <a:cs typeface="Arial"/>
              </a:rPr>
              <a:t> M&amp;A, </a:t>
            </a:r>
            <a:r>
              <a:rPr lang="sv-SE" b="0" err="1">
                <a:latin typeface="Arial"/>
                <a:cs typeface="Arial"/>
              </a:rPr>
              <a:t>especially</a:t>
            </a:r>
            <a:r>
              <a:rPr lang="sv-SE" b="0">
                <a:latin typeface="Arial"/>
                <a:cs typeface="Arial"/>
              </a:rPr>
              <a:t> to </a:t>
            </a:r>
            <a:r>
              <a:rPr lang="sv-SE" b="0" err="1">
                <a:latin typeface="Arial"/>
                <a:cs typeface="Arial"/>
              </a:rPr>
              <a:t>grow</a:t>
            </a:r>
            <a:r>
              <a:rPr lang="sv-SE" b="0">
                <a:latin typeface="Arial"/>
                <a:cs typeface="Arial"/>
              </a:rPr>
              <a:t> </a:t>
            </a:r>
            <a:r>
              <a:rPr lang="sv-SE" b="0" err="1">
                <a:latin typeface="Arial"/>
                <a:cs typeface="Arial"/>
              </a:rPr>
              <a:t>geographical</a:t>
            </a:r>
            <a:r>
              <a:rPr lang="sv-SE" b="0">
                <a:latin typeface="Arial"/>
                <a:cs typeface="Arial"/>
              </a:rPr>
              <a:t> </a:t>
            </a:r>
            <a:r>
              <a:rPr lang="sv-SE" b="0" err="1">
                <a:latin typeface="Arial"/>
                <a:cs typeface="Arial"/>
              </a:rPr>
              <a:t>footprint</a:t>
            </a:r>
            <a:endParaRPr lang="sv-SE" err="1">
              <a:latin typeface="Arial"/>
              <a:cs typeface="Arial"/>
            </a:endParaRPr>
          </a:p>
          <a:p>
            <a:pPr marL="285750" indent="-285750">
              <a:lnSpc>
                <a:spcPct val="107000"/>
              </a:lnSpc>
              <a:spcAft>
                <a:spcPts val="800"/>
              </a:spcAft>
              <a:buFont typeface="Wingdings,Sans-Serif"/>
              <a:buChar char="Ø"/>
            </a:pPr>
            <a:endParaRPr lang="sv-SE" b="0">
              <a:cs typeface="Arial"/>
            </a:endParaRPr>
          </a:p>
          <a:p>
            <a:endParaRPr lang="en-GB">
              <a:cs typeface="Arial"/>
            </a:endParaRPr>
          </a:p>
        </p:txBody>
      </p:sp>
      <p:sp>
        <p:nvSpPr>
          <p:cNvPr id="4" name="Slide Number Placeholder 3">
            <a:extLst>
              <a:ext uri="{FF2B5EF4-FFF2-40B4-BE49-F238E27FC236}">
                <a16:creationId xmlns:a16="http://schemas.microsoft.com/office/drawing/2014/main" id="{4B941A97-32D4-F723-9A42-2E0E5B8F0EF1}"/>
              </a:ext>
            </a:extLst>
          </p:cNvPr>
          <p:cNvSpPr>
            <a:spLocks noGrp="1"/>
          </p:cNvSpPr>
          <p:nvPr>
            <p:ph type="sldNum" sz="quarter" idx="5"/>
          </p:nvPr>
        </p:nvSpPr>
        <p:spPr/>
        <p:txBody>
          <a:bodyPr/>
          <a:lstStyle/>
          <a:p>
            <a:fld id="{A2729C6D-D2B0-4D56-9C1D-7360F238D4FF}" type="slidenum">
              <a:rPr lang="sv-SE" smtClean="0"/>
              <a:pPr/>
              <a:t>24</a:t>
            </a:fld>
            <a:endParaRPr lang="sv-SE"/>
          </a:p>
        </p:txBody>
      </p:sp>
    </p:spTree>
    <p:extLst>
      <p:ext uri="{BB962C8B-B14F-4D97-AF65-F5344CB8AC3E}">
        <p14:creationId xmlns:p14="http://schemas.microsoft.com/office/powerpoint/2010/main" val="1590727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sv-SE" b="0">
                <a:latin typeface="Arial"/>
                <a:cs typeface="Arial"/>
              </a:rPr>
              <a:t>I </a:t>
            </a:r>
            <a:r>
              <a:rPr lang="sv-SE" b="0" err="1">
                <a:latin typeface="Arial"/>
                <a:cs typeface="Arial"/>
              </a:rPr>
              <a:t>believe</a:t>
            </a:r>
            <a:r>
              <a:rPr lang="sv-SE" b="0">
                <a:latin typeface="Arial"/>
                <a:cs typeface="Arial"/>
              </a:rPr>
              <a:t> </a:t>
            </a:r>
            <a:r>
              <a:rPr lang="sv-SE" b="0" err="1">
                <a:latin typeface="Arial"/>
                <a:cs typeface="Arial"/>
              </a:rPr>
              <a:t>Nexam</a:t>
            </a:r>
            <a:r>
              <a:rPr lang="sv-SE" b="0">
                <a:latin typeface="Arial"/>
                <a:cs typeface="Arial"/>
              </a:rPr>
              <a:t> offers global </a:t>
            </a:r>
            <a:r>
              <a:rPr lang="sv-SE" b="0" err="1">
                <a:latin typeface="Arial"/>
                <a:cs typeface="Arial"/>
              </a:rPr>
              <a:t>cleantech</a:t>
            </a:r>
            <a:r>
              <a:rPr lang="sv-SE" b="0">
                <a:latin typeface="Arial"/>
                <a:cs typeface="Arial"/>
              </a:rPr>
              <a:t> potential at </a:t>
            </a:r>
            <a:r>
              <a:rPr lang="sv-SE" b="0" err="1">
                <a:latin typeface="Arial"/>
                <a:cs typeface="Arial"/>
              </a:rPr>
              <a:t>basic</a:t>
            </a:r>
            <a:r>
              <a:rPr lang="sv-SE" b="0">
                <a:latin typeface="Arial"/>
                <a:cs typeface="Arial"/>
              </a:rPr>
              <a:t> </a:t>
            </a:r>
            <a:r>
              <a:rPr lang="sv-SE" b="0" err="1">
                <a:latin typeface="Arial"/>
                <a:cs typeface="Arial"/>
              </a:rPr>
              <a:t>industry</a:t>
            </a:r>
            <a:r>
              <a:rPr lang="sv-SE" b="0">
                <a:latin typeface="Arial"/>
                <a:cs typeface="Arial"/>
              </a:rPr>
              <a:t> </a:t>
            </a:r>
            <a:r>
              <a:rPr lang="sv-SE" b="0" err="1">
                <a:latin typeface="Arial"/>
                <a:cs typeface="Arial"/>
              </a:rPr>
              <a:t>valuation</a:t>
            </a:r>
            <a:endParaRPr lang="sv-SE" b="0">
              <a:latin typeface="Arial"/>
              <a:cs typeface="Arial"/>
            </a:endParaRPr>
          </a:p>
          <a:p>
            <a:pPr>
              <a:buFont typeface="Arial"/>
              <a:buChar char="•"/>
            </a:pPr>
            <a:r>
              <a:rPr lang="sv-SE" b="0" err="1">
                <a:latin typeface="Arial"/>
                <a:cs typeface="Arial"/>
              </a:rPr>
              <a:t>ØBroad</a:t>
            </a:r>
            <a:r>
              <a:rPr lang="sv-SE" b="0">
                <a:latin typeface="Arial"/>
                <a:cs typeface="Arial"/>
              </a:rPr>
              <a:t> portfolio </a:t>
            </a:r>
            <a:r>
              <a:rPr lang="sv-SE" b="0" err="1">
                <a:latin typeface="Arial"/>
                <a:cs typeface="Arial"/>
              </a:rPr>
              <a:t>of</a:t>
            </a:r>
            <a:r>
              <a:rPr lang="sv-SE" b="0">
                <a:latin typeface="Arial"/>
                <a:cs typeface="Arial"/>
              </a:rPr>
              <a:t> </a:t>
            </a:r>
            <a:r>
              <a:rPr lang="sv-SE" b="0" err="1">
                <a:latin typeface="Arial"/>
                <a:cs typeface="Arial"/>
              </a:rPr>
              <a:t>cleantech</a:t>
            </a:r>
            <a:r>
              <a:rPr lang="sv-SE" b="0">
                <a:latin typeface="Arial"/>
                <a:cs typeface="Arial"/>
              </a:rPr>
              <a:t> solutions </a:t>
            </a:r>
            <a:r>
              <a:rPr lang="sv-SE" b="0" err="1">
                <a:latin typeface="Arial"/>
                <a:cs typeface="Arial"/>
              </a:rPr>
              <a:t>within</a:t>
            </a:r>
            <a:r>
              <a:rPr lang="sv-SE" b="0">
                <a:latin typeface="Arial"/>
                <a:cs typeface="Arial"/>
              </a:rPr>
              <a:t> </a:t>
            </a:r>
            <a:r>
              <a:rPr lang="sv-SE" b="0" err="1">
                <a:latin typeface="Arial"/>
                <a:cs typeface="Arial"/>
              </a:rPr>
              <a:t>four</a:t>
            </a:r>
            <a:r>
              <a:rPr lang="sv-SE" b="0">
                <a:latin typeface="Arial"/>
                <a:cs typeface="Arial"/>
              </a:rPr>
              <a:t> </a:t>
            </a:r>
            <a:r>
              <a:rPr lang="sv-SE" b="0" err="1">
                <a:latin typeface="Arial"/>
                <a:cs typeface="Arial"/>
              </a:rPr>
              <a:t>clear</a:t>
            </a:r>
            <a:r>
              <a:rPr lang="sv-SE" b="0">
                <a:latin typeface="Arial"/>
                <a:cs typeface="Arial"/>
              </a:rPr>
              <a:t> market segments, </a:t>
            </a:r>
            <a:r>
              <a:rPr lang="sv-SE" b="0" err="1">
                <a:latin typeface="Arial"/>
                <a:cs typeface="Arial"/>
              </a:rPr>
              <a:t>each</a:t>
            </a:r>
            <a:r>
              <a:rPr lang="sv-SE" b="0">
                <a:latin typeface="Arial"/>
                <a:cs typeface="Arial"/>
              </a:rPr>
              <a:t> </a:t>
            </a:r>
            <a:r>
              <a:rPr lang="sv-SE" b="0" err="1">
                <a:latin typeface="Arial"/>
                <a:cs typeface="Arial"/>
              </a:rPr>
              <a:t>with</a:t>
            </a:r>
            <a:r>
              <a:rPr lang="sv-SE" b="0">
                <a:latin typeface="Arial"/>
                <a:cs typeface="Arial"/>
              </a:rPr>
              <a:t> strong </a:t>
            </a:r>
            <a:r>
              <a:rPr lang="sv-SE" b="0" err="1">
                <a:latin typeface="Arial"/>
                <a:cs typeface="Arial"/>
              </a:rPr>
              <a:t>underlying</a:t>
            </a:r>
            <a:r>
              <a:rPr lang="sv-SE" b="0">
                <a:latin typeface="Arial"/>
                <a:cs typeface="Arial"/>
              </a:rPr>
              <a:t> </a:t>
            </a:r>
            <a:r>
              <a:rPr lang="sv-SE" b="0" err="1">
                <a:latin typeface="Arial"/>
                <a:cs typeface="Arial"/>
              </a:rPr>
              <a:t>growth</a:t>
            </a:r>
            <a:endParaRPr lang="sv-SE" err="1">
              <a:latin typeface="Arial"/>
              <a:cs typeface="Arial"/>
            </a:endParaRPr>
          </a:p>
          <a:p>
            <a:pPr>
              <a:buFont typeface="Arial"/>
              <a:buChar char="•"/>
            </a:pPr>
            <a:r>
              <a:rPr lang="sv-SE" b="0" err="1">
                <a:latin typeface="Arial"/>
                <a:cs typeface="Arial"/>
              </a:rPr>
              <a:t>ØSubstantial</a:t>
            </a:r>
            <a:r>
              <a:rPr lang="sv-SE" b="0">
                <a:latin typeface="Arial"/>
                <a:cs typeface="Arial"/>
              </a:rPr>
              <a:t> </a:t>
            </a:r>
            <a:r>
              <a:rPr lang="sv-SE" b="0" err="1">
                <a:latin typeface="Arial"/>
                <a:cs typeface="Arial"/>
              </a:rPr>
              <a:t>growth</a:t>
            </a:r>
            <a:r>
              <a:rPr lang="sv-SE" b="0">
                <a:latin typeface="Arial"/>
                <a:cs typeface="Arial"/>
              </a:rPr>
              <a:t> potential (20% CAGR </a:t>
            </a:r>
            <a:r>
              <a:rPr lang="sv-SE" b="0" err="1">
                <a:latin typeface="Arial"/>
                <a:cs typeface="Arial"/>
              </a:rPr>
              <a:t>target</a:t>
            </a:r>
            <a:r>
              <a:rPr lang="sv-SE" b="0">
                <a:latin typeface="Arial"/>
                <a:cs typeface="Arial"/>
              </a:rPr>
              <a:t>) driven by </a:t>
            </a:r>
            <a:r>
              <a:rPr lang="sv-SE" b="0" err="1">
                <a:latin typeface="Arial"/>
                <a:cs typeface="Arial"/>
              </a:rPr>
              <a:t>clear</a:t>
            </a:r>
            <a:r>
              <a:rPr lang="sv-SE" b="0">
                <a:latin typeface="Arial"/>
                <a:cs typeface="Arial"/>
              </a:rPr>
              <a:t> </a:t>
            </a:r>
            <a:r>
              <a:rPr lang="sv-SE" b="0" err="1">
                <a:latin typeface="Arial"/>
                <a:cs typeface="Arial"/>
              </a:rPr>
              <a:t>customer</a:t>
            </a:r>
            <a:r>
              <a:rPr lang="sv-SE" b="0">
                <a:latin typeface="Arial"/>
                <a:cs typeface="Arial"/>
              </a:rPr>
              <a:t> </a:t>
            </a:r>
            <a:r>
              <a:rPr lang="sv-SE" b="0" err="1">
                <a:latin typeface="Arial"/>
                <a:cs typeface="Arial"/>
              </a:rPr>
              <a:t>offerings</a:t>
            </a:r>
            <a:r>
              <a:rPr lang="sv-SE" b="0">
                <a:latin typeface="Arial"/>
                <a:cs typeface="Arial"/>
              </a:rPr>
              <a:t> and solid business </a:t>
            </a:r>
            <a:r>
              <a:rPr lang="sv-SE" b="0" err="1">
                <a:latin typeface="Arial"/>
                <a:cs typeface="Arial"/>
              </a:rPr>
              <a:t>cases</a:t>
            </a:r>
            <a:endParaRPr lang="en-US" err="1">
              <a:latin typeface="Arial"/>
              <a:cs typeface="Arial"/>
            </a:endParaRPr>
          </a:p>
          <a:p>
            <a:pPr>
              <a:buFont typeface="Arial"/>
              <a:buChar char="•"/>
            </a:pPr>
            <a:r>
              <a:rPr lang="sv-SE" b="0" err="1">
                <a:latin typeface="Arial"/>
                <a:cs typeface="Arial"/>
              </a:rPr>
              <a:t>ØPatented</a:t>
            </a:r>
            <a:r>
              <a:rPr lang="sv-SE" b="0">
                <a:latin typeface="Arial"/>
                <a:cs typeface="Arial"/>
              </a:rPr>
              <a:t> </a:t>
            </a:r>
            <a:r>
              <a:rPr lang="sv-SE" b="0" err="1">
                <a:latin typeface="Arial"/>
                <a:cs typeface="Arial"/>
              </a:rPr>
              <a:t>cleantech</a:t>
            </a:r>
            <a:r>
              <a:rPr lang="sv-SE" b="0">
                <a:latin typeface="Arial"/>
                <a:cs typeface="Arial"/>
              </a:rPr>
              <a:t> solutions to </a:t>
            </a:r>
            <a:r>
              <a:rPr lang="sv-SE" b="0" err="1">
                <a:latin typeface="Arial"/>
                <a:cs typeface="Arial"/>
              </a:rPr>
              <a:t>several</a:t>
            </a:r>
            <a:r>
              <a:rPr lang="sv-SE" b="0">
                <a:latin typeface="Arial"/>
                <a:cs typeface="Arial"/>
              </a:rPr>
              <a:t> </a:t>
            </a:r>
            <a:r>
              <a:rPr lang="sv-SE" b="0" err="1">
                <a:latin typeface="Arial"/>
                <a:cs typeface="Arial"/>
              </a:rPr>
              <a:t>large</a:t>
            </a:r>
            <a:r>
              <a:rPr lang="sv-SE" b="0">
                <a:latin typeface="Arial"/>
                <a:cs typeface="Arial"/>
              </a:rPr>
              <a:t> </a:t>
            </a:r>
            <a:r>
              <a:rPr lang="sv-SE" b="0" err="1">
                <a:latin typeface="Arial"/>
                <a:cs typeface="Arial"/>
              </a:rPr>
              <a:t>societal</a:t>
            </a:r>
            <a:r>
              <a:rPr lang="sv-SE" b="0">
                <a:latin typeface="Arial"/>
                <a:cs typeface="Arial"/>
              </a:rPr>
              <a:t> </a:t>
            </a:r>
            <a:r>
              <a:rPr lang="sv-SE" b="0" err="1">
                <a:latin typeface="Arial"/>
                <a:cs typeface="Arial"/>
              </a:rPr>
              <a:t>challenges</a:t>
            </a:r>
            <a:r>
              <a:rPr lang="sv-SE" b="0">
                <a:latin typeface="Arial"/>
                <a:cs typeface="Arial"/>
              </a:rPr>
              <a:t>, driven by megatrends </a:t>
            </a:r>
            <a:r>
              <a:rPr lang="sv-SE" b="0" err="1">
                <a:latin typeface="Arial"/>
                <a:cs typeface="Arial"/>
              </a:rPr>
              <a:t>within</a:t>
            </a:r>
            <a:r>
              <a:rPr lang="sv-SE" b="0">
                <a:latin typeface="Arial"/>
                <a:cs typeface="Arial"/>
              </a:rPr>
              <a:t> </a:t>
            </a:r>
            <a:r>
              <a:rPr lang="sv-SE" b="0" err="1">
                <a:latin typeface="Arial"/>
                <a:cs typeface="Arial"/>
              </a:rPr>
              <a:t>sustainabilty</a:t>
            </a:r>
            <a:endParaRPr lang="sv-SE" err="1">
              <a:latin typeface="Arial"/>
              <a:cs typeface="Arial"/>
            </a:endParaRPr>
          </a:p>
          <a:p>
            <a:pPr>
              <a:buFont typeface="Arial"/>
              <a:buChar char="•"/>
            </a:pPr>
            <a:r>
              <a:rPr lang="sv-SE" b="0" err="1">
                <a:latin typeface="Arial"/>
                <a:cs typeface="Arial"/>
              </a:rPr>
              <a:t>ØEnabling</a:t>
            </a:r>
            <a:r>
              <a:rPr lang="sv-SE" b="0">
                <a:latin typeface="Arial"/>
                <a:cs typeface="Arial"/>
              </a:rPr>
              <a:t> </a:t>
            </a:r>
            <a:r>
              <a:rPr lang="sv-SE" b="0" err="1">
                <a:latin typeface="Arial"/>
                <a:cs typeface="Arial"/>
              </a:rPr>
              <a:t>increased</a:t>
            </a:r>
            <a:r>
              <a:rPr lang="sv-SE" b="0">
                <a:latin typeface="Arial"/>
                <a:cs typeface="Arial"/>
              </a:rPr>
              <a:t> recycling </a:t>
            </a:r>
            <a:r>
              <a:rPr lang="sv-SE" b="0" err="1">
                <a:latin typeface="Arial"/>
                <a:cs typeface="Arial"/>
              </a:rPr>
              <a:t>of</a:t>
            </a:r>
            <a:r>
              <a:rPr lang="sv-SE" b="0">
                <a:latin typeface="Arial"/>
                <a:cs typeface="Arial"/>
              </a:rPr>
              <a:t> plastics, </a:t>
            </a:r>
            <a:r>
              <a:rPr lang="sv-SE" b="0" err="1">
                <a:latin typeface="Arial"/>
                <a:cs typeface="Arial"/>
              </a:rPr>
              <a:t>especially</a:t>
            </a:r>
            <a:r>
              <a:rPr lang="sv-SE" b="0">
                <a:latin typeface="Arial"/>
                <a:cs typeface="Arial"/>
              </a:rPr>
              <a:t> </a:t>
            </a:r>
            <a:r>
              <a:rPr lang="sv-SE" b="0" err="1">
                <a:latin typeface="Arial"/>
                <a:cs typeface="Arial"/>
              </a:rPr>
              <a:t>packaging</a:t>
            </a:r>
            <a:r>
              <a:rPr lang="sv-SE" b="0">
                <a:latin typeface="Arial"/>
                <a:cs typeface="Arial"/>
              </a:rPr>
              <a:t>, in </a:t>
            </a:r>
            <a:r>
              <a:rPr lang="sv-SE" b="0" err="1">
                <a:latin typeface="Arial"/>
                <a:cs typeface="Arial"/>
              </a:rPr>
              <a:t>line</a:t>
            </a:r>
            <a:r>
              <a:rPr lang="sv-SE" b="0">
                <a:latin typeface="Arial"/>
                <a:cs typeface="Arial"/>
              </a:rPr>
              <a:t> </a:t>
            </a:r>
            <a:r>
              <a:rPr lang="sv-SE" b="0" err="1">
                <a:latin typeface="Arial"/>
                <a:cs typeface="Arial"/>
              </a:rPr>
              <a:t>with</a:t>
            </a:r>
            <a:r>
              <a:rPr lang="sv-SE" b="0">
                <a:latin typeface="Arial"/>
                <a:cs typeface="Arial"/>
              </a:rPr>
              <a:t> global </a:t>
            </a:r>
            <a:r>
              <a:rPr lang="sv-SE" b="0" err="1">
                <a:latin typeface="Arial"/>
                <a:cs typeface="Arial"/>
              </a:rPr>
              <a:t>targets</a:t>
            </a:r>
            <a:endParaRPr lang="sv-SE" err="1">
              <a:latin typeface="Arial"/>
              <a:cs typeface="Arial"/>
            </a:endParaRPr>
          </a:p>
          <a:p>
            <a:pPr>
              <a:buFont typeface="Arial"/>
              <a:buChar char="•"/>
            </a:pPr>
            <a:r>
              <a:rPr lang="sv-SE" b="0" err="1">
                <a:latin typeface="Arial"/>
                <a:cs typeface="Arial"/>
              </a:rPr>
              <a:t>ØSupporting</a:t>
            </a:r>
            <a:r>
              <a:rPr lang="sv-SE" b="0">
                <a:latin typeface="Arial"/>
                <a:cs typeface="Arial"/>
              </a:rPr>
              <a:t> </a:t>
            </a:r>
            <a:r>
              <a:rPr lang="sv-SE" b="0" err="1">
                <a:latin typeface="Arial"/>
                <a:cs typeface="Arial"/>
              </a:rPr>
              <a:t>sustainable</a:t>
            </a:r>
            <a:r>
              <a:rPr lang="sv-SE" b="0">
                <a:latin typeface="Arial"/>
                <a:cs typeface="Arial"/>
              </a:rPr>
              <a:t> </a:t>
            </a:r>
            <a:r>
              <a:rPr lang="sv-SE" b="0" err="1">
                <a:latin typeface="Arial"/>
                <a:cs typeface="Arial"/>
              </a:rPr>
              <a:t>growth</a:t>
            </a:r>
            <a:r>
              <a:rPr lang="sv-SE" b="0">
                <a:latin typeface="Arial"/>
                <a:cs typeface="Arial"/>
              </a:rPr>
              <a:t> </a:t>
            </a:r>
            <a:r>
              <a:rPr lang="sv-SE" b="0" err="1">
                <a:latin typeface="Arial"/>
                <a:cs typeface="Arial"/>
              </a:rPr>
              <a:t>of</a:t>
            </a:r>
            <a:r>
              <a:rPr lang="sv-SE" b="0">
                <a:latin typeface="Arial"/>
                <a:cs typeface="Arial"/>
              </a:rPr>
              <a:t> </a:t>
            </a:r>
            <a:r>
              <a:rPr lang="sv-SE" b="0" err="1">
                <a:latin typeface="Arial"/>
                <a:cs typeface="Arial"/>
              </a:rPr>
              <a:t>wind</a:t>
            </a:r>
            <a:r>
              <a:rPr lang="sv-SE" b="0">
                <a:latin typeface="Arial"/>
                <a:cs typeface="Arial"/>
              </a:rPr>
              <a:t> </a:t>
            </a:r>
            <a:r>
              <a:rPr lang="sv-SE" b="0" err="1">
                <a:latin typeface="Arial"/>
                <a:cs typeface="Arial"/>
              </a:rPr>
              <a:t>power</a:t>
            </a:r>
            <a:r>
              <a:rPr lang="sv-SE" b="0">
                <a:latin typeface="Arial"/>
                <a:cs typeface="Arial"/>
              </a:rPr>
              <a:t> </a:t>
            </a:r>
            <a:r>
              <a:rPr lang="sv-SE" b="0" err="1">
                <a:latin typeface="Arial"/>
                <a:cs typeface="Arial"/>
              </a:rPr>
              <a:t>production</a:t>
            </a:r>
            <a:r>
              <a:rPr lang="sv-SE" b="0">
                <a:latin typeface="Arial"/>
                <a:cs typeface="Arial"/>
              </a:rPr>
              <a:t>, </a:t>
            </a:r>
            <a:r>
              <a:rPr lang="sv-SE" b="0" err="1">
                <a:latin typeface="Arial"/>
                <a:cs typeface="Arial"/>
              </a:rPr>
              <a:t>both</a:t>
            </a:r>
            <a:r>
              <a:rPr lang="sv-SE" b="0">
                <a:latin typeface="Arial"/>
                <a:cs typeface="Arial"/>
              </a:rPr>
              <a:t> new installations and </a:t>
            </a:r>
            <a:r>
              <a:rPr lang="sv-SE" b="0" err="1">
                <a:latin typeface="Arial"/>
                <a:cs typeface="Arial"/>
              </a:rPr>
              <a:t>replacement</a:t>
            </a:r>
            <a:endParaRPr lang="sv-SE" err="1">
              <a:latin typeface="Arial"/>
              <a:cs typeface="Arial"/>
            </a:endParaRPr>
          </a:p>
          <a:p>
            <a:pPr>
              <a:buFont typeface="Arial"/>
              <a:buChar char="•"/>
            </a:pPr>
            <a:r>
              <a:rPr lang="sv-SE" b="0" err="1">
                <a:latin typeface="Arial"/>
                <a:cs typeface="Arial"/>
              </a:rPr>
              <a:t>ØMajor</a:t>
            </a:r>
            <a:r>
              <a:rPr lang="sv-SE" b="0">
                <a:latin typeface="Arial"/>
                <a:cs typeface="Arial"/>
              </a:rPr>
              <a:t> </a:t>
            </a:r>
            <a:r>
              <a:rPr lang="sv-SE" b="0" err="1">
                <a:latin typeface="Arial"/>
                <a:cs typeface="Arial"/>
              </a:rPr>
              <a:t>investments</a:t>
            </a:r>
            <a:r>
              <a:rPr lang="sv-SE" b="0">
                <a:latin typeface="Arial"/>
                <a:cs typeface="Arial"/>
              </a:rPr>
              <a:t> </a:t>
            </a:r>
            <a:r>
              <a:rPr lang="sv-SE" b="0" err="1">
                <a:latin typeface="Arial"/>
                <a:cs typeface="Arial"/>
              </a:rPr>
              <a:t>done</a:t>
            </a:r>
            <a:r>
              <a:rPr lang="sv-SE" b="0">
                <a:latin typeface="Arial"/>
                <a:cs typeface="Arial"/>
              </a:rPr>
              <a:t> </a:t>
            </a:r>
            <a:r>
              <a:rPr lang="sv-SE" b="0" err="1">
                <a:latin typeface="Arial"/>
                <a:cs typeface="Arial"/>
              </a:rPr>
              <a:t>within</a:t>
            </a:r>
            <a:r>
              <a:rPr lang="sv-SE" b="0">
                <a:latin typeface="Arial"/>
                <a:cs typeface="Arial"/>
              </a:rPr>
              <a:t> </a:t>
            </a:r>
            <a:r>
              <a:rPr lang="sv-SE" b="0" err="1">
                <a:latin typeface="Arial"/>
                <a:cs typeface="Arial"/>
              </a:rPr>
              <a:t>production</a:t>
            </a:r>
            <a:r>
              <a:rPr lang="sv-SE" b="0">
                <a:latin typeface="Arial"/>
                <a:cs typeface="Arial"/>
              </a:rPr>
              <a:t> </a:t>
            </a:r>
            <a:r>
              <a:rPr lang="sv-SE" b="0" err="1">
                <a:latin typeface="Arial"/>
                <a:cs typeface="Arial"/>
              </a:rPr>
              <a:t>capacity</a:t>
            </a:r>
            <a:r>
              <a:rPr lang="sv-SE" b="0">
                <a:latin typeface="Arial"/>
                <a:cs typeface="Arial"/>
              </a:rPr>
              <a:t>, </a:t>
            </a:r>
            <a:r>
              <a:rPr lang="sv-SE" b="0" err="1">
                <a:latin typeface="Arial"/>
                <a:cs typeface="Arial"/>
              </a:rPr>
              <a:t>enabling</a:t>
            </a:r>
            <a:r>
              <a:rPr lang="sv-SE" b="0">
                <a:latin typeface="Arial"/>
                <a:cs typeface="Arial"/>
              </a:rPr>
              <a:t> &gt;100% </a:t>
            </a:r>
            <a:r>
              <a:rPr lang="sv-SE" b="0" err="1">
                <a:latin typeface="Arial"/>
                <a:cs typeface="Arial"/>
              </a:rPr>
              <a:t>volume</a:t>
            </a:r>
            <a:r>
              <a:rPr lang="sv-SE" b="0">
                <a:latin typeface="Arial"/>
                <a:cs typeface="Arial"/>
              </a:rPr>
              <a:t> </a:t>
            </a:r>
            <a:r>
              <a:rPr lang="sv-SE" b="0" err="1">
                <a:latin typeface="Arial"/>
                <a:cs typeface="Arial"/>
              </a:rPr>
              <a:t>increase</a:t>
            </a:r>
            <a:r>
              <a:rPr lang="sv-SE" b="0">
                <a:latin typeface="Arial"/>
                <a:cs typeface="Arial"/>
              </a:rPr>
              <a:t> </a:t>
            </a:r>
            <a:r>
              <a:rPr lang="sv-SE" b="0" err="1">
                <a:latin typeface="Arial"/>
                <a:cs typeface="Arial"/>
              </a:rPr>
              <a:t>with</a:t>
            </a:r>
            <a:r>
              <a:rPr lang="sv-SE" b="0">
                <a:latin typeface="Arial"/>
                <a:cs typeface="Arial"/>
              </a:rPr>
              <a:t> no </a:t>
            </a:r>
            <a:r>
              <a:rPr lang="sv-SE" b="0" err="1">
                <a:latin typeface="Arial"/>
                <a:cs typeface="Arial"/>
              </a:rPr>
              <a:t>Capex</a:t>
            </a:r>
            <a:endParaRPr lang="sv-SE" err="1">
              <a:latin typeface="Arial"/>
              <a:cs typeface="Arial"/>
            </a:endParaRPr>
          </a:p>
          <a:p>
            <a:pPr>
              <a:buFont typeface="Arial"/>
              <a:buChar char="•"/>
            </a:pPr>
            <a:r>
              <a:rPr lang="sv-SE" b="0" err="1">
                <a:latin typeface="Arial"/>
                <a:cs typeface="Arial"/>
              </a:rPr>
              <a:t>ØIn-sourcing</a:t>
            </a:r>
            <a:r>
              <a:rPr lang="sv-SE" b="0">
                <a:latin typeface="Arial"/>
                <a:cs typeface="Arial"/>
              </a:rPr>
              <a:t> </a:t>
            </a:r>
            <a:r>
              <a:rPr lang="sv-SE" b="0" err="1">
                <a:latin typeface="Arial"/>
                <a:cs typeface="Arial"/>
              </a:rPr>
              <a:t>of</a:t>
            </a:r>
            <a:r>
              <a:rPr lang="sv-SE" b="0">
                <a:latin typeface="Arial"/>
                <a:cs typeface="Arial"/>
              </a:rPr>
              <a:t> </a:t>
            </a:r>
            <a:r>
              <a:rPr lang="sv-SE" b="0" err="1">
                <a:latin typeface="Arial"/>
                <a:cs typeface="Arial"/>
              </a:rPr>
              <a:t>production</a:t>
            </a:r>
            <a:r>
              <a:rPr lang="sv-SE" b="0">
                <a:latin typeface="Arial"/>
                <a:cs typeface="Arial"/>
              </a:rPr>
              <a:t> drives gross </a:t>
            </a:r>
            <a:r>
              <a:rPr lang="sv-SE" b="0" err="1">
                <a:latin typeface="Arial"/>
                <a:cs typeface="Arial"/>
              </a:rPr>
              <a:t>margin</a:t>
            </a:r>
            <a:r>
              <a:rPr lang="sv-SE" b="0">
                <a:latin typeface="Arial"/>
                <a:cs typeface="Arial"/>
              </a:rPr>
              <a:t> (&gt;45% </a:t>
            </a:r>
            <a:r>
              <a:rPr lang="sv-SE" b="0" err="1">
                <a:latin typeface="Arial"/>
                <a:cs typeface="Arial"/>
              </a:rPr>
              <a:t>within</a:t>
            </a:r>
            <a:r>
              <a:rPr lang="sv-SE" b="0">
                <a:latin typeface="Arial"/>
                <a:cs typeface="Arial"/>
              </a:rPr>
              <a:t> </a:t>
            </a:r>
            <a:r>
              <a:rPr lang="sv-SE" b="0" err="1">
                <a:latin typeface="Arial"/>
                <a:cs typeface="Arial"/>
              </a:rPr>
              <a:t>reach</a:t>
            </a:r>
            <a:r>
              <a:rPr lang="sv-SE" b="0">
                <a:latin typeface="Arial"/>
                <a:cs typeface="Arial"/>
              </a:rPr>
              <a:t>), </a:t>
            </a:r>
            <a:r>
              <a:rPr lang="sv-SE" b="0" err="1">
                <a:latin typeface="Arial"/>
                <a:cs typeface="Arial"/>
              </a:rPr>
              <a:t>maintaining</a:t>
            </a:r>
            <a:r>
              <a:rPr lang="sv-SE" b="0">
                <a:latin typeface="Arial"/>
                <a:cs typeface="Arial"/>
              </a:rPr>
              <a:t> </a:t>
            </a:r>
            <a:r>
              <a:rPr lang="sv-SE" b="0" err="1">
                <a:latin typeface="Arial"/>
                <a:cs typeface="Arial"/>
              </a:rPr>
              <a:t>third</a:t>
            </a:r>
            <a:r>
              <a:rPr lang="sv-SE" b="0">
                <a:latin typeface="Arial"/>
                <a:cs typeface="Arial"/>
              </a:rPr>
              <a:t> party </a:t>
            </a:r>
            <a:r>
              <a:rPr lang="sv-SE" b="0" err="1">
                <a:latin typeface="Arial"/>
                <a:cs typeface="Arial"/>
              </a:rPr>
              <a:t>production</a:t>
            </a:r>
            <a:r>
              <a:rPr lang="sv-SE" b="0">
                <a:latin typeface="Arial"/>
                <a:cs typeface="Arial"/>
              </a:rPr>
              <a:t> for </a:t>
            </a:r>
            <a:r>
              <a:rPr lang="sv-SE" b="0" err="1">
                <a:latin typeface="Arial"/>
                <a:cs typeface="Arial"/>
              </a:rPr>
              <a:t>flexibility</a:t>
            </a:r>
            <a:endParaRPr lang="sv-SE">
              <a:latin typeface="Arial"/>
              <a:cs typeface="Arial"/>
            </a:endParaRPr>
          </a:p>
          <a:p>
            <a:pPr>
              <a:buFont typeface="Arial"/>
              <a:buChar char="•"/>
            </a:pPr>
            <a:r>
              <a:rPr lang="sv-SE" b="0" err="1">
                <a:latin typeface="Arial"/>
                <a:cs typeface="Arial"/>
              </a:rPr>
              <a:t>ØCost</a:t>
            </a:r>
            <a:r>
              <a:rPr lang="sv-SE" b="0">
                <a:latin typeface="Arial"/>
                <a:cs typeface="Arial"/>
              </a:rPr>
              <a:t> </a:t>
            </a:r>
            <a:r>
              <a:rPr lang="sv-SE" b="0" err="1">
                <a:latin typeface="Arial"/>
                <a:cs typeface="Arial"/>
              </a:rPr>
              <a:t>savings</a:t>
            </a:r>
            <a:r>
              <a:rPr lang="sv-SE" b="0">
                <a:latin typeface="Arial"/>
                <a:cs typeface="Arial"/>
              </a:rPr>
              <a:t> </a:t>
            </a:r>
            <a:r>
              <a:rPr lang="sv-SE" b="0" err="1">
                <a:latin typeface="Arial"/>
                <a:cs typeface="Arial"/>
              </a:rPr>
              <a:t>programmes</a:t>
            </a:r>
            <a:r>
              <a:rPr lang="sv-SE" b="0">
                <a:latin typeface="Arial"/>
                <a:cs typeface="Arial"/>
              </a:rPr>
              <a:t> </a:t>
            </a:r>
            <a:r>
              <a:rPr lang="sv-SE" b="0" err="1">
                <a:latin typeface="Arial"/>
                <a:cs typeface="Arial"/>
              </a:rPr>
              <a:t>implemented</a:t>
            </a:r>
            <a:r>
              <a:rPr lang="sv-SE" b="0">
                <a:latin typeface="Arial"/>
                <a:cs typeface="Arial"/>
              </a:rPr>
              <a:t>, </a:t>
            </a:r>
            <a:r>
              <a:rPr lang="sv-SE" b="0" err="1">
                <a:latin typeface="Arial"/>
                <a:cs typeface="Arial"/>
              </a:rPr>
              <a:t>giving</a:t>
            </a:r>
            <a:r>
              <a:rPr lang="sv-SE" b="0">
                <a:latin typeface="Arial"/>
                <a:cs typeface="Arial"/>
              </a:rPr>
              <a:t> a </a:t>
            </a:r>
            <a:r>
              <a:rPr lang="sv-SE" b="0" err="1">
                <a:latin typeface="Arial"/>
                <a:cs typeface="Arial"/>
              </a:rPr>
              <a:t>lower</a:t>
            </a:r>
            <a:r>
              <a:rPr lang="sv-SE" b="0">
                <a:latin typeface="Arial"/>
                <a:cs typeface="Arial"/>
              </a:rPr>
              <a:t> break-even </a:t>
            </a:r>
            <a:r>
              <a:rPr lang="sv-SE" b="0" err="1">
                <a:latin typeface="Arial"/>
                <a:cs typeface="Arial"/>
              </a:rPr>
              <a:t>point</a:t>
            </a:r>
            <a:r>
              <a:rPr lang="sv-SE" b="0">
                <a:latin typeface="Arial"/>
                <a:cs typeface="Arial"/>
              </a:rPr>
              <a:t> and positive cashflow</a:t>
            </a:r>
            <a:endParaRPr lang="sv-SE">
              <a:latin typeface="Arial"/>
              <a:cs typeface="Arial"/>
            </a:endParaRPr>
          </a:p>
          <a:p>
            <a:pPr>
              <a:buFont typeface="Arial"/>
              <a:buChar char="•"/>
            </a:pPr>
            <a:r>
              <a:rPr lang="sv-SE" b="0" err="1">
                <a:latin typeface="Arial"/>
                <a:cs typeface="Arial"/>
              </a:rPr>
              <a:t>ØPotential</a:t>
            </a:r>
            <a:r>
              <a:rPr lang="sv-SE" b="0">
                <a:latin typeface="Arial"/>
                <a:cs typeface="Arial"/>
              </a:rPr>
              <a:t> to </a:t>
            </a:r>
            <a:r>
              <a:rPr lang="sv-SE" b="0" err="1">
                <a:latin typeface="Arial"/>
                <a:cs typeface="Arial"/>
              </a:rPr>
              <a:t>deliver</a:t>
            </a:r>
            <a:r>
              <a:rPr lang="sv-SE" b="0">
                <a:latin typeface="Arial"/>
                <a:cs typeface="Arial"/>
              </a:rPr>
              <a:t> positive EBITDA </a:t>
            </a:r>
            <a:r>
              <a:rPr lang="sv-SE" b="0" err="1">
                <a:latin typeface="Arial"/>
                <a:cs typeface="Arial"/>
              </a:rPr>
              <a:t>already</a:t>
            </a:r>
            <a:r>
              <a:rPr lang="sv-SE" b="0">
                <a:latin typeface="Arial"/>
                <a:cs typeface="Arial"/>
              </a:rPr>
              <a:t> from </a:t>
            </a:r>
            <a:r>
              <a:rPr lang="sv-SE" b="0" err="1">
                <a:latin typeface="Arial"/>
                <a:cs typeface="Arial"/>
              </a:rPr>
              <a:t>quarterly</a:t>
            </a:r>
            <a:r>
              <a:rPr lang="sv-SE" b="0">
                <a:latin typeface="Arial"/>
                <a:cs typeface="Arial"/>
              </a:rPr>
              <a:t> </a:t>
            </a:r>
            <a:r>
              <a:rPr lang="sv-SE" b="0" err="1">
                <a:latin typeface="Arial"/>
                <a:cs typeface="Arial"/>
              </a:rPr>
              <a:t>revenue</a:t>
            </a:r>
            <a:r>
              <a:rPr lang="sv-SE" b="0">
                <a:latin typeface="Arial"/>
                <a:cs typeface="Arial"/>
              </a:rPr>
              <a:t> </a:t>
            </a:r>
            <a:r>
              <a:rPr lang="sv-SE" b="0" err="1">
                <a:latin typeface="Arial"/>
                <a:cs typeface="Arial"/>
              </a:rPr>
              <a:t>levels</a:t>
            </a:r>
            <a:r>
              <a:rPr lang="sv-SE" b="0">
                <a:latin typeface="Arial"/>
                <a:cs typeface="Arial"/>
              </a:rPr>
              <a:t> </a:t>
            </a:r>
            <a:r>
              <a:rPr lang="sv-SE" b="0" err="1">
                <a:latin typeface="Arial"/>
                <a:cs typeface="Arial"/>
              </a:rPr>
              <a:t>of</a:t>
            </a:r>
            <a:r>
              <a:rPr lang="sv-SE" b="0">
                <a:latin typeface="Arial"/>
                <a:cs typeface="Arial"/>
              </a:rPr>
              <a:t> 60 MSEK (</a:t>
            </a:r>
            <a:r>
              <a:rPr lang="sv-SE" b="0" err="1">
                <a:latin typeface="Arial"/>
                <a:cs typeface="Arial"/>
              </a:rPr>
              <a:t>within</a:t>
            </a:r>
            <a:r>
              <a:rPr lang="sv-SE" b="0">
                <a:latin typeface="Arial"/>
                <a:cs typeface="Arial"/>
              </a:rPr>
              <a:t> </a:t>
            </a:r>
            <a:r>
              <a:rPr lang="sv-SE" b="0" err="1">
                <a:latin typeface="Arial"/>
                <a:cs typeface="Arial"/>
              </a:rPr>
              <a:t>reach</a:t>
            </a:r>
            <a:r>
              <a:rPr lang="sv-SE" b="0">
                <a:latin typeface="Arial"/>
                <a:cs typeface="Arial"/>
              </a:rPr>
              <a:t> </a:t>
            </a:r>
            <a:r>
              <a:rPr lang="sv-SE" b="0" err="1">
                <a:latin typeface="Arial"/>
                <a:cs typeface="Arial"/>
              </a:rPr>
              <a:t>already</a:t>
            </a:r>
            <a:r>
              <a:rPr lang="sv-SE" b="0">
                <a:latin typeface="Arial"/>
                <a:cs typeface="Arial"/>
              </a:rPr>
              <a:t> </a:t>
            </a:r>
            <a:r>
              <a:rPr lang="sv-SE" b="0" err="1">
                <a:latin typeface="Arial"/>
                <a:cs typeface="Arial"/>
              </a:rPr>
              <a:t>this</a:t>
            </a:r>
            <a:r>
              <a:rPr lang="sv-SE" b="0">
                <a:latin typeface="Arial"/>
                <a:cs typeface="Arial"/>
              </a:rPr>
              <a:t> </a:t>
            </a:r>
            <a:r>
              <a:rPr lang="sv-SE" b="0" err="1">
                <a:latin typeface="Arial"/>
                <a:cs typeface="Arial"/>
              </a:rPr>
              <a:t>year</a:t>
            </a:r>
            <a:r>
              <a:rPr lang="sv-SE" b="0">
                <a:latin typeface="Arial"/>
                <a:cs typeface="Arial"/>
              </a:rPr>
              <a:t>)</a:t>
            </a:r>
            <a:endParaRPr lang="sv-SE">
              <a:latin typeface="Arial"/>
              <a:cs typeface="Arial"/>
            </a:endParaRPr>
          </a:p>
          <a:p>
            <a:pPr>
              <a:buFont typeface="Arial"/>
              <a:buChar char="•"/>
            </a:pPr>
            <a:r>
              <a:rPr lang="sv-SE" b="0" err="1">
                <a:latin typeface="Arial"/>
                <a:cs typeface="Arial"/>
              </a:rPr>
              <a:t>ØWell</a:t>
            </a:r>
            <a:r>
              <a:rPr lang="sv-SE" b="0">
                <a:latin typeface="Arial"/>
                <a:cs typeface="Arial"/>
              </a:rPr>
              <a:t> </a:t>
            </a:r>
            <a:r>
              <a:rPr lang="sv-SE" b="0" err="1">
                <a:latin typeface="Arial"/>
                <a:cs typeface="Arial"/>
              </a:rPr>
              <a:t>honed</a:t>
            </a:r>
            <a:r>
              <a:rPr lang="sv-SE" b="0">
                <a:latin typeface="Arial"/>
                <a:cs typeface="Arial"/>
              </a:rPr>
              <a:t> </a:t>
            </a:r>
            <a:r>
              <a:rPr lang="sv-SE" b="0" err="1">
                <a:latin typeface="Arial"/>
                <a:cs typeface="Arial"/>
              </a:rPr>
              <a:t>organization</a:t>
            </a:r>
            <a:r>
              <a:rPr lang="sv-SE" b="0">
                <a:latin typeface="Arial"/>
                <a:cs typeface="Arial"/>
              </a:rPr>
              <a:t> </a:t>
            </a:r>
            <a:r>
              <a:rPr lang="sv-SE" b="0" err="1">
                <a:latin typeface="Arial"/>
                <a:cs typeface="Arial"/>
              </a:rPr>
              <a:t>with</a:t>
            </a:r>
            <a:r>
              <a:rPr lang="sv-SE" b="0">
                <a:latin typeface="Arial"/>
                <a:cs typeface="Arial"/>
              </a:rPr>
              <a:t> potential to </a:t>
            </a:r>
            <a:r>
              <a:rPr lang="sv-SE" b="0" err="1">
                <a:latin typeface="Arial"/>
                <a:cs typeface="Arial"/>
              </a:rPr>
              <a:t>take</a:t>
            </a:r>
            <a:r>
              <a:rPr lang="sv-SE" b="0">
                <a:latin typeface="Arial"/>
                <a:cs typeface="Arial"/>
              </a:rPr>
              <a:t> on </a:t>
            </a:r>
            <a:r>
              <a:rPr lang="sv-SE" b="0" err="1">
                <a:latin typeface="Arial"/>
                <a:cs typeface="Arial"/>
              </a:rPr>
              <a:t>much</a:t>
            </a:r>
            <a:r>
              <a:rPr lang="sv-SE" b="0">
                <a:latin typeface="Arial"/>
                <a:cs typeface="Arial"/>
              </a:rPr>
              <a:t> </a:t>
            </a:r>
            <a:r>
              <a:rPr lang="sv-SE" b="0" err="1">
                <a:latin typeface="Arial"/>
                <a:cs typeface="Arial"/>
              </a:rPr>
              <a:t>bigger</a:t>
            </a:r>
            <a:r>
              <a:rPr lang="sv-SE" b="0">
                <a:latin typeface="Arial"/>
                <a:cs typeface="Arial"/>
              </a:rPr>
              <a:t> tasks as </a:t>
            </a:r>
            <a:r>
              <a:rPr lang="sv-SE" b="0" err="1">
                <a:latin typeface="Arial"/>
                <a:cs typeface="Arial"/>
              </a:rPr>
              <a:t>they</a:t>
            </a:r>
            <a:r>
              <a:rPr lang="sv-SE" b="0">
                <a:latin typeface="Arial"/>
                <a:cs typeface="Arial"/>
              </a:rPr>
              <a:t> </a:t>
            </a:r>
            <a:r>
              <a:rPr lang="sv-SE" b="0" err="1">
                <a:latin typeface="Arial"/>
                <a:cs typeface="Arial"/>
              </a:rPr>
              <a:t>emerge</a:t>
            </a:r>
            <a:endParaRPr lang="sv-SE" err="1">
              <a:latin typeface="Arial"/>
              <a:cs typeface="Arial"/>
            </a:endParaRPr>
          </a:p>
          <a:p>
            <a:pPr>
              <a:buFont typeface="Arial"/>
              <a:buChar char="•"/>
            </a:pPr>
            <a:r>
              <a:rPr lang="sv-SE" b="0" err="1">
                <a:latin typeface="Arial"/>
                <a:cs typeface="Arial"/>
              </a:rPr>
              <a:t>ØStronger</a:t>
            </a:r>
            <a:r>
              <a:rPr lang="sv-SE" b="0">
                <a:latin typeface="Arial"/>
                <a:cs typeface="Arial"/>
              </a:rPr>
              <a:t> </a:t>
            </a:r>
            <a:r>
              <a:rPr lang="sv-SE" b="0" err="1">
                <a:latin typeface="Arial"/>
                <a:cs typeface="Arial"/>
              </a:rPr>
              <a:t>than</a:t>
            </a:r>
            <a:r>
              <a:rPr lang="sv-SE" b="0">
                <a:latin typeface="Arial"/>
                <a:cs typeface="Arial"/>
              </a:rPr>
              <a:t> </a:t>
            </a:r>
            <a:r>
              <a:rPr lang="sv-SE" b="0" err="1">
                <a:latin typeface="Arial"/>
                <a:cs typeface="Arial"/>
              </a:rPr>
              <a:t>ever</a:t>
            </a:r>
            <a:r>
              <a:rPr lang="sv-SE" b="0">
                <a:latin typeface="Arial"/>
                <a:cs typeface="Arial"/>
              </a:rPr>
              <a:t> </a:t>
            </a:r>
            <a:r>
              <a:rPr lang="sv-SE" b="0" err="1">
                <a:latin typeface="Arial"/>
                <a:cs typeface="Arial"/>
              </a:rPr>
              <a:t>bandwidth</a:t>
            </a:r>
            <a:r>
              <a:rPr lang="sv-SE" b="0">
                <a:latin typeface="Arial"/>
                <a:cs typeface="Arial"/>
              </a:rPr>
              <a:t> for innovation, and </a:t>
            </a:r>
            <a:r>
              <a:rPr lang="sv-SE" b="0" err="1">
                <a:latin typeface="Arial"/>
                <a:cs typeface="Arial"/>
              </a:rPr>
              <a:t>maintained</a:t>
            </a:r>
            <a:r>
              <a:rPr lang="sv-SE" b="0">
                <a:latin typeface="Arial"/>
                <a:cs typeface="Arial"/>
              </a:rPr>
              <a:t> know-how, </a:t>
            </a:r>
            <a:r>
              <a:rPr lang="sv-SE" b="0" err="1">
                <a:latin typeface="Arial"/>
                <a:cs typeface="Arial"/>
              </a:rPr>
              <a:t>despite</a:t>
            </a:r>
            <a:r>
              <a:rPr lang="sv-SE" b="0">
                <a:latin typeface="Arial"/>
                <a:cs typeface="Arial"/>
              </a:rPr>
              <a:t> </a:t>
            </a:r>
            <a:r>
              <a:rPr lang="sv-SE" b="0" err="1">
                <a:latin typeface="Arial"/>
                <a:cs typeface="Arial"/>
              </a:rPr>
              <a:t>cost</a:t>
            </a:r>
            <a:r>
              <a:rPr lang="sv-SE" b="0">
                <a:latin typeface="Arial"/>
                <a:cs typeface="Arial"/>
              </a:rPr>
              <a:t> </a:t>
            </a:r>
            <a:r>
              <a:rPr lang="sv-SE" b="0" err="1">
                <a:latin typeface="Arial"/>
                <a:cs typeface="Arial"/>
              </a:rPr>
              <a:t>savings</a:t>
            </a:r>
            <a:r>
              <a:rPr lang="sv-SE" b="0">
                <a:latin typeface="Arial"/>
                <a:cs typeface="Arial"/>
              </a:rPr>
              <a:t> </a:t>
            </a:r>
            <a:r>
              <a:rPr lang="sv-SE" b="0" err="1">
                <a:latin typeface="Arial"/>
                <a:cs typeface="Arial"/>
              </a:rPr>
              <a:t>programmes</a:t>
            </a:r>
            <a:endParaRPr lang="sv-SE" err="1">
              <a:latin typeface="Arial"/>
              <a:cs typeface="Arial"/>
            </a:endParaRPr>
          </a:p>
          <a:p>
            <a:pPr>
              <a:buFont typeface="Arial"/>
              <a:buChar char="•"/>
            </a:pPr>
            <a:r>
              <a:rPr lang="sv-SE" b="0" err="1">
                <a:latin typeface="Arial"/>
                <a:cs typeface="Arial"/>
              </a:rPr>
              <a:t>ØCommercial</a:t>
            </a:r>
            <a:r>
              <a:rPr lang="sv-SE" b="0">
                <a:latin typeface="Arial"/>
                <a:cs typeface="Arial"/>
              </a:rPr>
              <a:t> team </a:t>
            </a:r>
            <a:r>
              <a:rPr lang="sv-SE" b="0" err="1">
                <a:latin typeface="Arial"/>
                <a:cs typeface="Arial"/>
              </a:rPr>
              <a:t>focused</a:t>
            </a:r>
            <a:r>
              <a:rPr lang="sv-SE" b="0">
                <a:latin typeface="Arial"/>
                <a:cs typeface="Arial"/>
              </a:rPr>
              <a:t> </a:t>
            </a:r>
            <a:r>
              <a:rPr lang="sv-SE" b="0" err="1">
                <a:latin typeface="Arial"/>
                <a:cs typeface="Arial"/>
              </a:rPr>
              <a:t>around</a:t>
            </a:r>
            <a:r>
              <a:rPr lang="sv-SE" b="0">
                <a:latin typeface="Arial"/>
                <a:cs typeface="Arial"/>
              </a:rPr>
              <a:t> a </a:t>
            </a:r>
            <a:r>
              <a:rPr lang="sv-SE" b="0" err="1">
                <a:latin typeface="Arial"/>
                <a:cs typeface="Arial"/>
              </a:rPr>
              <a:t>sharpened</a:t>
            </a:r>
            <a:r>
              <a:rPr lang="sv-SE" b="0">
                <a:latin typeface="Arial"/>
                <a:cs typeface="Arial"/>
              </a:rPr>
              <a:t> </a:t>
            </a:r>
            <a:r>
              <a:rPr lang="sv-SE" b="0" err="1">
                <a:latin typeface="Arial"/>
                <a:cs typeface="Arial"/>
              </a:rPr>
              <a:t>strategy</a:t>
            </a:r>
            <a:r>
              <a:rPr lang="sv-SE" b="0">
                <a:latin typeface="Arial"/>
                <a:cs typeface="Arial"/>
              </a:rPr>
              <a:t>, </a:t>
            </a:r>
            <a:r>
              <a:rPr lang="sv-SE" b="0" err="1">
                <a:latin typeface="Arial"/>
                <a:cs typeface="Arial"/>
              </a:rPr>
              <a:t>targeting</a:t>
            </a:r>
            <a:r>
              <a:rPr lang="sv-SE" b="0">
                <a:latin typeface="Arial"/>
                <a:cs typeface="Arial"/>
              </a:rPr>
              <a:t> </a:t>
            </a:r>
            <a:r>
              <a:rPr lang="sv-SE" b="0" err="1">
                <a:latin typeface="Arial"/>
                <a:cs typeface="Arial"/>
              </a:rPr>
              <a:t>four</a:t>
            </a:r>
            <a:r>
              <a:rPr lang="sv-SE" b="0">
                <a:latin typeface="Arial"/>
                <a:cs typeface="Arial"/>
              </a:rPr>
              <a:t> </a:t>
            </a:r>
            <a:r>
              <a:rPr lang="sv-SE" b="0" err="1">
                <a:latin typeface="Arial"/>
                <a:cs typeface="Arial"/>
              </a:rPr>
              <a:t>key</a:t>
            </a:r>
            <a:r>
              <a:rPr lang="sv-SE" b="0">
                <a:latin typeface="Arial"/>
                <a:cs typeface="Arial"/>
              </a:rPr>
              <a:t> segments </a:t>
            </a:r>
            <a:r>
              <a:rPr lang="sv-SE" b="0" err="1">
                <a:latin typeface="Arial"/>
                <a:cs typeface="Arial"/>
              </a:rPr>
              <a:t>with</a:t>
            </a:r>
            <a:r>
              <a:rPr lang="sv-SE" b="0">
                <a:latin typeface="Arial"/>
                <a:cs typeface="Arial"/>
              </a:rPr>
              <a:t> global </a:t>
            </a:r>
            <a:r>
              <a:rPr lang="sv-SE" b="0" err="1">
                <a:latin typeface="Arial"/>
                <a:cs typeface="Arial"/>
              </a:rPr>
              <a:t>scope</a:t>
            </a:r>
            <a:endParaRPr lang="en-US" err="1">
              <a:latin typeface="Arial"/>
              <a:cs typeface="Arial"/>
            </a:endParaRPr>
          </a:p>
          <a:p>
            <a:pPr>
              <a:buFont typeface="Arial"/>
              <a:buChar char="•"/>
            </a:pPr>
            <a:r>
              <a:rPr lang="sv-SE" b="0" err="1">
                <a:latin typeface="Arial"/>
                <a:cs typeface="Arial"/>
              </a:rPr>
              <a:t>ØBusiness</a:t>
            </a:r>
            <a:r>
              <a:rPr lang="sv-SE" b="0">
                <a:latin typeface="Arial"/>
                <a:cs typeface="Arial"/>
              </a:rPr>
              <a:t> </a:t>
            </a:r>
            <a:r>
              <a:rPr lang="sv-SE" b="0" err="1">
                <a:latin typeface="Arial"/>
                <a:cs typeface="Arial"/>
              </a:rPr>
              <a:t>model</a:t>
            </a:r>
            <a:r>
              <a:rPr lang="sv-SE" b="0">
                <a:latin typeface="Arial"/>
                <a:cs typeface="Arial"/>
              </a:rPr>
              <a:t> </a:t>
            </a:r>
            <a:r>
              <a:rPr lang="sv-SE" b="0" err="1">
                <a:latin typeface="Arial"/>
                <a:cs typeface="Arial"/>
              </a:rPr>
              <a:t>with</a:t>
            </a:r>
            <a:r>
              <a:rPr lang="sv-SE" b="0">
                <a:latin typeface="Arial"/>
                <a:cs typeface="Arial"/>
              </a:rPr>
              <a:t> potential for </a:t>
            </a:r>
            <a:r>
              <a:rPr lang="sv-SE" b="0" err="1">
                <a:latin typeface="Arial"/>
                <a:cs typeface="Arial"/>
              </a:rPr>
              <a:t>targeted</a:t>
            </a:r>
            <a:r>
              <a:rPr lang="sv-SE" b="0">
                <a:latin typeface="Arial"/>
                <a:cs typeface="Arial"/>
              </a:rPr>
              <a:t> M&amp;A, </a:t>
            </a:r>
            <a:r>
              <a:rPr lang="sv-SE" b="0" err="1">
                <a:latin typeface="Arial"/>
                <a:cs typeface="Arial"/>
              </a:rPr>
              <a:t>especially</a:t>
            </a:r>
            <a:r>
              <a:rPr lang="sv-SE" b="0">
                <a:latin typeface="Arial"/>
                <a:cs typeface="Arial"/>
              </a:rPr>
              <a:t> to </a:t>
            </a:r>
            <a:r>
              <a:rPr lang="sv-SE" b="0" err="1">
                <a:latin typeface="Arial"/>
                <a:cs typeface="Arial"/>
              </a:rPr>
              <a:t>grow</a:t>
            </a:r>
            <a:r>
              <a:rPr lang="sv-SE" b="0">
                <a:latin typeface="Arial"/>
                <a:cs typeface="Arial"/>
              </a:rPr>
              <a:t> </a:t>
            </a:r>
            <a:r>
              <a:rPr lang="sv-SE" b="0" err="1">
                <a:latin typeface="Arial"/>
                <a:cs typeface="Arial"/>
              </a:rPr>
              <a:t>geographical</a:t>
            </a:r>
            <a:r>
              <a:rPr lang="sv-SE" b="0">
                <a:latin typeface="Arial"/>
                <a:cs typeface="Arial"/>
              </a:rPr>
              <a:t> </a:t>
            </a:r>
            <a:r>
              <a:rPr lang="sv-SE" b="0" err="1">
                <a:latin typeface="Arial"/>
                <a:cs typeface="Arial"/>
              </a:rPr>
              <a:t>footprint</a:t>
            </a:r>
            <a:endParaRPr lang="sv-SE" err="1">
              <a:latin typeface="Arial"/>
              <a:cs typeface="Arial"/>
            </a:endParaRPr>
          </a:p>
          <a:p>
            <a:pPr marL="285750" indent="-285750">
              <a:lnSpc>
                <a:spcPct val="107000"/>
              </a:lnSpc>
              <a:spcAft>
                <a:spcPts val="800"/>
              </a:spcAft>
              <a:buFont typeface="Wingdings,Sans-Serif"/>
              <a:buChar char="Ø"/>
            </a:pPr>
            <a:endParaRPr lang="sv-SE" b="0">
              <a:cs typeface="Arial"/>
            </a:endParaRPr>
          </a:p>
          <a:p>
            <a:endParaRPr lang="en-GB">
              <a:cs typeface="Arial"/>
            </a:endParaRPr>
          </a:p>
        </p:txBody>
      </p:sp>
      <p:sp>
        <p:nvSpPr>
          <p:cNvPr id="4" name="Slide Number Placeholder 3"/>
          <p:cNvSpPr>
            <a:spLocks noGrp="1"/>
          </p:cNvSpPr>
          <p:nvPr>
            <p:ph type="sldNum" sz="quarter" idx="5"/>
          </p:nvPr>
        </p:nvSpPr>
        <p:spPr/>
        <p:txBody>
          <a:bodyPr/>
          <a:lstStyle/>
          <a:p>
            <a:fld id="{A2729C6D-D2B0-4D56-9C1D-7360F238D4FF}" type="slidenum">
              <a:rPr lang="sv-SE" smtClean="0"/>
              <a:pPr/>
              <a:t>25</a:t>
            </a:fld>
            <a:endParaRPr lang="sv-SE"/>
          </a:p>
        </p:txBody>
      </p:sp>
    </p:spTree>
    <p:extLst>
      <p:ext uri="{BB962C8B-B14F-4D97-AF65-F5344CB8AC3E}">
        <p14:creationId xmlns:p14="http://schemas.microsoft.com/office/powerpoint/2010/main" val="133031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latin typeface="Arial"/>
                <a:cs typeface="Arial"/>
              </a:rPr>
              <a:t>I </a:t>
            </a:r>
            <a:r>
              <a:rPr lang="sv-SE" err="1">
                <a:latin typeface="Arial"/>
                <a:cs typeface="Arial"/>
              </a:rPr>
              <a:t>hope</a:t>
            </a:r>
            <a:r>
              <a:rPr lang="sv-SE">
                <a:latin typeface="Arial"/>
                <a:cs typeface="Arial"/>
              </a:rPr>
              <a:t> I </a:t>
            </a:r>
            <a:r>
              <a:rPr lang="sv-SE" err="1">
                <a:latin typeface="Arial"/>
                <a:cs typeface="Arial"/>
              </a:rPr>
              <a:t>have</a:t>
            </a:r>
            <a:r>
              <a:rPr lang="sv-SE">
                <a:latin typeface="Arial"/>
                <a:cs typeface="Arial"/>
              </a:rPr>
              <a:t> </a:t>
            </a:r>
            <a:r>
              <a:rPr lang="sv-SE" err="1">
                <a:latin typeface="Arial"/>
                <a:cs typeface="Arial"/>
              </a:rPr>
              <a:t>been</a:t>
            </a:r>
            <a:r>
              <a:rPr lang="sv-SE">
                <a:latin typeface="Arial"/>
                <a:cs typeface="Arial"/>
              </a:rPr>
              <a:t> </a:t>
            </a:r>
            <a:r>
              <a:rPr lang="sv-SE" err="1">
                <a:latin typeface="Arial"/>
                <a:cs typeface="Arial"/>
              </a:rPr>
              <a:t>able</a:t>
            </a:r>
            <a:r>
              <a:rPr lang="sv-SE">
                <a:latin typeface="Arial"/>
                <a:cs typeface="Arial"/>
              </a:rPr>
              <a:t> to </a:t>
            </a:r>
            <a:r>
              <a:rPr lang="sv-SE" err="1">
                <a:latin typeface="Arial"/>
                <a:cs typeface="Arial"/>
              </a:rPr>
              <a:t>give</a:t>
            </a:r>
            <a:r>
              <a:rPr lang="sv-SE">
                <a:latin typeface="Arial"/>
                <a:cs typeface="Arial"/>
              </a:rPr>
              <a:t> </a:t>
            </a:r>
            <a:r>
              <a:rPr lang="sv-SE" err="1">
                <a:latin typeface="Arial"/>
                <a:cs typeface="Arial"/>
              </a:rPr>
              <a:t>you</a:t>
            </a:r>
            <a:r>
              <a:rPr lang="sv-SE">
                <a:latin typeface="Arial"/>
                <a:cs typeface="Arial"/>
              </a:rPr>
              <a:t> a </a:t>
            </a:r>
            <a:r>
              <a:rPr lang="sv-SE" err="1">
                <a:latin typeface="Arial"/>
                <a:cs typeface="Arial"/>
              </a:rPr>
              <a:t>glimpse</a:t>
            </a:r>
            <a:r>
              <a:rPr lang="sv-SE">
                <a:latin typeface="Arial"/>
                <a:cs typeface="Arial"/>
              </a:rPr>
              <a:t> </a:t>
            </a:r>
            <a:r>
              <a:rPr lang="sv-SE" err="1">
                <a:latin typeface="Arial"/>
                <a:cs typeface="Arial"/>
              </a:rPr>
              <a:t>of</a:t>
            </a:r>
            <a:r>
              <a:rPr lang="sv-SE">
                <a:latin typeface="Arial"/>
                <a:cs typeface="Arial"/>
              </a:rPr>
              <a:t> </a:t>
            </a:r>
            <a:r>
              <a:rPr lang="sv-SE" err="1">
                <a:latin typeface="Arial"/>
                <a:cs typeface="Arial"/>
              </a:rPr>
              <a:t>our</a:t>
            </a:r>
            <a:r>
              <a:rPr lang="sv-SE">
                <a:latin typeface="Arial"/>
                <a:cs typeface="Arial"/>
              </a:rPr>
              <a:t> </a:t>
            </a:r>
            <a:r>
              <a:rPr lang="sv-SE" err="1">
                <a:latin typeface="Arial"/>
                <a:cs typeface="Arial"/>
              </a:rPr>
              <a:t>world</a:t>
            </a:r>
            <a:r>
              <a:rPr lang="sv-SE">
                <a:latin typeface="Arial"/>
                <a:cs typeface="Arial"/>
              </a:rPr>
              <a:t>. A </a:t>
            </a:r>
            <a:r>
              <a:rPr lang="sv-SE" err="1">
                <a:latin typeface="Arial"/>
                <a:cs typeface="Arial"/>
              </a:rPr>
              <a:t>world</a:t>
            </a:r>
            <a:r>
              <a:rPr lang="sv-SE">
                <a:latin typeface="Arial"/>
                <a:cs typeface="Arial"/>
              </a:rPr>
              <a:t> </a:t>
            </a:r>
            <a:r>
              <a:rPr lang="sv-SE" err="1">
                <a:latin typeface="Arial"/>
                <a:cs typeface="Arial"/>
              </a:rPr>
              <a:t>where</a:t>
            </a:r>
            <a:r>
              <a:rPr lang="sv-SE">
                <a:latin typeface="Arial"/>
                <a:cs typeface="Arial"/>
              </a:rPr>
              <a:t> </a:t>
            </a:r>
            <a:r>
              <a:rPr lang="sv-SE" err="1">
                <a:latin typeface="Arial"/>
                <a:cs typeface="Arial"/>
              </a:rPr>
              <a:t>we</a:t>
            </a:r>
            <a:r>
              <a:rPr lang="sv-SE">
                <a:latin typeface="Arial"/>
                <a:cs typeface="Arial"/>
              </a:rPr>
              <a:t> </a:t>
            </a:r>
            <a:r>
              <a:rPr lang="sv-SE" err="1">
                <a:latin typeface="Arial"/>
                <a:cs typeface="Arial"/>
              </a:rPr>
              <a:t>see</a:t>
            </a:r>
            <a:r>
              <a:rPr lang="sv-SE">
                <a:latin typeface="Arial"/>
                <a:cs typeface="Arial"/>
              </a:rPr>
              <a:t> </a:t>
            </a:r>
            <a:r>
              <a:rPr lang="sv-SE" err="1">
                <a:latin typeface="Arial"/>
                <a:cs typeface="Arial"/>
              </a:rPr>
              <a:t>what</a:t>
            </a:r>
            <a:r>
              <a:rPr lang="sv-SE">
                <a:latin typeface="Arial"/>
                <a:cs typeface="Arial"/>
              </a:rPr>
              <a:t> the </a:t>
            </a:r>
            <a:r>
              <a:rPr lang="sv-SE" err="1">
                <a:latin typeface="Arial"/>
                <a:cs typeface="Arial"/>
              </a:rPr>
              <a:t>future</a:t>
            </a:r>
            <a:r>
              <a:rPr lang="sv-SE">
                <a:latin typeface="Arial"/>
                <a:cs typeface="Arial"/>
              </a:rPr>
              <a:t> </a:t>
            </a:r>
            <a:r>
              <a:rPr lang="sv-SE" err="1">
                <a:latin typeface="Arial"/>
                <a:cs typeface="Arial"/>
              </a:rPr>
              <a:t>of</a:t>
            </a:r>
            <a:r>
              <a:rPr lang="sv-SE">
                <a:latin typeface="Arial"/>
                <a:cs typeface="Arial"/>
              </a:rPr>
              <a:t> plastics </a:t>
            </a:r>
            <a:r>
              <a:rPr lang="sv-SE" err="1">
                <a:latin typeface="Arial"/>
                <a:cs typeface="Arial"/>
              </a:rPr>
              <a:t>can</a:t>
            </a:r>
            <a:r>
              <a:rPr lang="sv-SE">
                <a:latin typeface="Arial"/>
                <a:cs typeface="Arial"/>
              </a:rPr>
              <a:t> look like. A </a:t>
            </a:r>
            <a:r>
              <a:rPr lang="sv-SE" err="1">
                <a:latin typeface="Arial"/>
                <a:cs typeface="Arial"/>
              </a:rPr>
              <a:t>future</a:t>
            </a:r>
            <a:r>
              <a:rPr lang="sv-SE">
                <a:latin typeface="Arial"/>
                <a:cs typeface="Arial"/>
              </a:rPr>
              <a:t> </a:t>
            </a:r>
            <a:r>
              <a:rPr lang="sv-SE" err="1">
                <a:latin typeface="Arial"/>
                <a:cs typeface="Arial"/>
              </a:rPr>
              <a:t>that</a:t>
            </a:r>
            <a:r>
              <a:rPr lang="sv-SE">
                <a:latin typeface="Arial"/>
                <a:cs typeface="Arial"/>
              </a:rPr>
              <a:t> </a:t>
            </a:r>
            <a:r>
              <a:rPr lang="sv-SE" err="1">
                <a:latin typeface="Arial"/>
                <a:cs typeface="Arial"/>
              </a:rPr>
              <a:t>we</a:t>
            </a:r>
            <a:r>
              <a:rPr lang="sv-SE">
                <a:latin typeface="Arial"/>
                <a:cs typeface="Arial"/>
              </a:rPr>
              <a:t> </a:t>
            </a:r>
            <a:r>
              <a:rPr lang="sv-SE" err="1">
                <a:latin typeface="Arial"/>
                <a:cs typeface="Arial"/>
              </a:rPr>
              <a:t>hold</a:t>
            </a:r>
            <a:r>
              <a:rPr lang="sv-SE">
                <a:latin typeface="Arial"/>
                <a:cs typeface="Arial"/>
              </a:rPr>
              <a:t> a </a:t>
            </a:r>
            <a:r>
              <a:rPr lang="sv-SE" err="1">
                <a:latin typeface="Arial"/>
                <a:cs typeface="Arial"/>
              </a:rPr>
              <a:t>lot</a:t>
            </a:r>
            <a:r>
              <a:rPr lang="sv-SE">
                <a:latin typeface="Arial"/>
                <a:cs typeface="Arial"/>
              </a:rPr>
              <a:t> </a:t>
            </a:r>
            <a:r>
              <a:rPr lang="sv-SE" err="1">
                <a:latin typeface="Arial"/>
                <a:cs typeface="Arial"/>
              </a:rPr>
              <a:t>of</a:t>
            </a:r>
            <a:r>
              <a:rPr lang="sv-SE">
                <a:latin typeface="Arial"/>
                <a:cs typeface="Arial"/>
              </a:rPr>
              <a:t> the </a:t>
            </a:r>
            <a:r>
              <a:rPr lang="sv-SE" err="1">
                <a:latin typeface="Arial"/>
                <a:cs typeface="Arial"/>
              </a:rPr>
              <a:t>keys</a:t>
            </a:r>
            <a:r>
              <a:rPr lang="sv-SE">
                <a:latin typeface="Arial"/>
                <a:cs typeface="Arial"/>
              </a:rPr>
              <a:t> to. Keys in the form </a:t>
            </a:r>
            <a:r>
              <a:rPr lang="sv-SE" err="1">
                <a:latin typeface="Arial"/>
                <a:cs typeface="Arial"/>
              </a:rPr>
              <a:t>of</a:t>
            </a:r>
            <a:r>
              <a:rPr lang="sv-SE">
                <a:latin typeface="Arial"/>
                <a:cs typeface="Arial"/>
              </a:rPr>
              <a:t> patents. </a:t>
            </a:r>
            <a:endParaRPr lang="sv-SE"/>
          </a:p>
          <a:p>
            <a:endParaRPr lang="sv-SE">
              <a:cs typeface="Arial"/>
            </a:endParaRPr>
          </a:p>
          <a:p>
            <a:r>
              <a:rPr lang="sv-SE">
                <a:latin typeface="Arial"/>
                <a:cs typeface="Arial"/>
              </a:rPr>
              <a:t>Q4 </a:t>
            </a:r>
            <a:r>
              <a:rPr lang="sv-SE" err="1">
                <a:latin typeface="Arial"/>
                <a:cs typeface="Arial"/>
              </a:rPr>
              <a:t>really</a:t>
            </a:r>
            <a:r>
              <a:rPr lang="sv-SE">
                <a:latin typeface="Arial"/>
                <a:cs typeface="Arial"/>
              </a:rPr>
              <a:t> </a:t>
            </a:r>
            <a:r>
              <a:rPr lang="sv-SE" err="1">
                <a:latin typeface="Arial"/>
                <a:cs typeface="Arial"/>
              </a:rPr>
              <a:t>saw</a:t>
            </a:r>
            <a:r>
              <a:rPr lang="sv-SE">
                <a:latin typeface="Arial"/>
                <a:cs typeface="Arial"/>
              </a:rPr>
              <a:t> the </a:t>
            </a:r>
            <a:r>
              <a:rPr lang="sv-SE" err="1">
                <a:latin typeface="Arial"/>
                <a:cs typeface="Arial"/>
              </a:rPr>
              <a:t>wind</a:t>
            </a:r>
            <a:r>
              <a:rPr lang="sv-SE">
                <a:latin typeface="Arial"/>
                <a:cs typeface="Arial"/>
              </a:rPr>
              <a:t> turning, and </a:t>
            </a:r>
            <a:r>
              <a:rPr lang="sv-SE" err="1">
                <a:latin typeface="Arial"/>
                <a:cs typeface="Arial"/>
              </a:rPr>
              <a:t>we</a:t>
            </a:r>
            <a:r>
              <a:rPr lang="sv-SE">
                <a:latin typeface="Arial"/>
                <a:cs typeface="Arial"/>
              </a:rPr>
              <a:t> </a:t>
            </a:r>
            <a:r>
              <a:rPr lang="sv-SE" err="1">
                <a:latin typeface="Arial"/>
                <a:cs typeface="Arial"/>
              </a:rPr>
              <a:t>have</a:t>
            </a:r>
            <a:r>
              <a:rPr lang="sv-SE">
                <a:latin typeface="Arial"/>
                <a:cs typeface="Arial"/>
              </a:rPr>
              <a:t> a positive </a:t>
            </a:r>
            <a:r>
              <a:rPr lang="sv-SE" err="1">
                <a:latin typeface="Arial"/>
                <a:cs typeface="Arial"/>
              </a:rPr>
              <a:t>outlook</a:t>
            </a:r>
            <a:r>
              <a:rPr lang="sv-SE">
                <a:latin typeface="Arial"/>
                <a:cs typeface="Arial"/>
              </a:rPr>
              <a:t> for 2024 </a:t>
            </a:r>
            <a:r>
              <a:rPr lang="sv-SE" err="1">
                <a:latin typeface="Arial"/>
                <a:cs typeface="Arial"/>
              </a:rPr>
              <a:t>combined</a:t>
            </a:r>
            <a:r>
              <a:rPr lang="sv-SE">
                <a:latin typeface="Arial"/>
                <a:cs typeface="Arial"/>
              </a:rPr>
              <a:t> </a:t>
            </a:r>
            <a:r>
              <a:rPr lang="sv-SE" err="1">
                <a:latin typeface="Arial"/>
                <a:cs typeface="Arial"/>
              </a:rPr>
              <a:t>with</a:t>
            </a:r>
            <a:r>
              <a:rPr lang="sv-SE">
                <a:latin typeface="Arial"/>
                <a:cs typeface="Arial"/>
              </a:rPr>
              <a:t> </a:t>
            </a:r>
            <a:r>
              <a:rPr lang="sv-SE" err="1">
                <a:latin typeface="Arial"/>
                <a:cs typeface="Arial"/>
              </a:rPr>
              <a:t>endless</a:t>
            </a:r>
            <a:r>
              <a:rPr lang="sv-SE">
                <a:latin typeface="Arial"/>
                <a:cs typeface="Arial"/>
              </a:rPr>
              <a:t> </a:t>
            </a:r>
            <a:r>
              <a:rPr lang="sv-SE" err="1">
                <a:latin typeface="Arial"/>
                <a:cs typeface="Arial"/>
              </a:rPr>
              <a:t>possbilities</a:t>
            </a:r>
            <a:r>
              <a:rPr lang="sv-SE">
                <a:latin typeface="Arial"/>
                <a:cs typeface="Arial"/>
              </a:rPr>
              <a:t> to </a:t>
            </a:r>
            <a:r>
              <a:rPr lang="sv-SE" err="1">
                <a:latin typeface="Arial"/>
                <a:cs typeface="Arial"/>
              </a:rPr>
              <a:t>grow</a:t>
            </a:r>
            <a:r>
              <a:rPr lang="sv-SE">
                <a:latin typeface="Arial"/>
                <a:cs typeface="Arial"/>
              </a:rPr>
              <a:t> </a:t>
            </a:r>
            <a:r>
              <a:rPr lang="sv-SE" err="1">
                <a:latin typeface="Arial"/>
                <a:cs typeface="Arial"/>
              </a:rPr>
              <a:t>our</a:t>
            </a:r>
            <a:r>
              <a:rPr lang="sv-SE">
                <a:latin typeface="Arial"/>
                <a:cs typeface="Arial"/>
              </a:rPr>
              <a:t> business on long term. </a:t>
            </a:r>
          </a:p>
          <a:p>
            <a:endParaRPr lang="sv-SE">
              <a:latin typeface="Arial"/>
              <a:cs typeface="Arial"/>
            </a:endParaRPr>
          </a:p>
          <a:p>
            <a:r>
              <a:rPr lang="sv-SE" err="1">
                <a:latin typeface="Arial"/>
                <a:cs typeface="Arial"/>
              </a:rPr>
              <a:t>With</a:t>
            </a:r>
            <a:r>
              <a:rPr lang="sv-SE">
                <a:latin typeface="Arial"/>
                <a:cs typeface="Arial"/>
              </a:rPr>
              <a:t> </a:t>
            </a:r>
            <a:r>
              <a:rPr lang="sv-SE" err="1">
                <a:latin typeface="Arial"/>
                <a:cs typeface="Arial"/>
              </a:rPr>
              <a:t>that</a:t>
            </a:r>
            <a:r>
              <a:rPr lang="sv-SE">
                <a:latin typeface="Arial"/>
                <a:cs typeface="Arial"/>
              </a:rPr>
              <a:t>, I </a:t>
            </a:r>
            <a:r>
              <a:rPr lang="sv-SE" err="1">
                <a:latin typeface="Arial"/>
                <a:cs typeface="Arial"/>
              </a:rPr>
              <a:t>would</a:t>
            </a:r>
            <a:r>
              <a:rPr lang="sv-SE">
                <a:latin typeface="Arial"/>
                <a:cs typeface="Arial"/>
              </a:rPr>
              <a:t> like to </a:t>
            </a:r>
            <a:r>
              <a:rPr lang="sv-SE" err="1">
                <a:latin typeface="Arial"/>
                <a:cs typeface="Arial"/>
              </a:rPr>
              <a:t>open</a:t>
            </a:r>
            <a:r>
              <a:rPr lang="sv-SE">
                <a:latin typeface="Arial"/>
                <a:cs typeface="Arial"/>
              </a:rPr>
              <a:t> </a:t>
            </a:r>
            <a:r>
              <a:rPr lang="sv-SE" err="1">
                <a:latin typeface="Arial"/>
                <a:cs typeface="Arial"/>
              </a:rPr>
              <a:t>up</a:t>
            </a:r>
            <a:r>
              <a:rPr lang="sv-SE">
                <a:latin typeface="Arial"/>
                <a:cs typeface="Arial"/>
              </a:rPr>
              <a:t> for a Q&amp;A session.</a:t>
            </a:r>
            <a:endParaRPr lang="sv-SE">
              <a:cs typeface="Arial"/>
            </a:endParaRPr>
          </a:p>
          <a:p>
            <a:endParaRPr lang="sv-SE"/>
          </a:p>
          <a:p>
            <a:endParaRPr lang="sv-SE">
              <a:cs typeface="Arial" panose="020B0604020202020204" pitchFamily="34" charset="0"/>
            </a:endParaRPr>
          </a:p>
          <a:p>
            <a:r>
              <a:rPr lang="sv-SE">
                <a:latin typeface="Arial"/>
                <a:cs typeface="Arial"/>
              </a:rPr>
              <a:t>P/C: https://www.pexels.com/photo/white-wind-turbines-on-gray-sand-near-body-of-water-3976320/</a:t>
            </a:r>
          </a:p>
        </p:txBody>
      </p:sp>
      <p:sp>
        <p:nvSpPr>
          <p:cNvPr id="4" name="Slide Number Placeholder 3"/>
          <p:cNvSpPr>
            <a:spLocks noGrp="1"/>
          </p:cNvSpPr>
          <p:nvPr>
            <p:ph type="sldNum" sz="quarter" idx="5"/>
          </p:nvPr>
        </p:nvSpPr>
        <p:spPr/>
        <p:txBody>
          <a:bodyPr/>
          <a:lstStyle/>
          <a:p>
            <a:fld id="{A2729C6D-D2B0-4D56-9C1D-7360F238D4FF}" type="slidenum">
              <a:rPr lang="sv-SE" smtClean="0"/>
              <a:pPr/>
              <a:t>26</a:t>
            </a:fld>
            <a:endParaRPr lang="sv-SE"/>
          </a:p>
        </p:txBody>
      </p:sp>
    </p:spTree>
    <p:extLst>
      <p:ext uri="{BB962C8B-B14F-4D97-AF65-F5344CB8AC3E}">
        <p14:creationId xmlns:p14="http://schemas.microsoft.com/office/powerpoint/2010/main" val="3589863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latin typeface="Calibri"/>
                <a:cs typeface="Calibri"/>
              </a:rPr>
              <a:t>With that, we will go over to an interactive Q&amp;A session, where we hope to be able to answer any questions you may have, pertaining to this presentation, our new commercial strategy and our cost savings </a:t>
            </a:r>
            <a:r>
              <a:rPr lang="en-US" err="1">
                <a:latin typeface="Calibri"/>
                <a:cs typeface="Calibri"/>
              </a:rPr>
              <a:t>programme</a:t>
            </a:r>
            <a:r>
              <a:rPr lang="en-US">
                <a:latin typeface="Calibri"/>
                <a:cs typeface="Calibri"/>
              </a:rPr>
              <a:t>. </a:t>
            </a:r>
          </a:p>
        </p:txBody>
      </p:sp>
      <p:sp>
        <p:nvSpPr>
          <p:cNvPr id="4" name="Platshållare för bildnummer 3"/>
          <p:cNvSpPr>
            <a:spLocks noGrp="1"/>
          </p:cNvSpPr>
          <p:nvPr>
            <p:ph type="sldNum" sz="quarter" idx="5"/>
          </p:nvPr>
        </p:nvSpPr>
        <p:spPr/>
        <p:txBody>
          <a:bodyPr/>
          <a:lstStyle/>
          <a:p>
            <a:fld id="{A2729C6D-D2B0-4D56-9C1D-7360F238D4FF}" type="slidenum">
              <a:rPr lang="sv-SE" smtClean="0"/>
              <a:pPr/>
              <a:t>27</a:t>
            </a:fld>
            <a:endParaRPr lang="sv-SE"/>
          </a:p>
        </p:txBody>
      </p:sp>
    </p:spTree>
    <p:extLst>
      <p:ext uri="{BB962C8B-B14F-4D97-AF65-F5344CB8AC3E}">
        <p14:creationId xmlns:p14="http://schemas.microsoft.com/office/powerpoint/2010/main" val="2807585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19A25-A27A-9132-327C-97F15B7F7F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BAE2E9A-F0F1-03B5-C618-4C0A9C37A8A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D379A3E-332C-B5CF-72DE-2F1E2D0E8AD7}"/>
              </a:ext>
            </a:extLst>
          </p:cNvPr>
          <p:cNvSpPr>
            <a:spLocks noGrp="1"/>
          </p:cNvSpPr>
          <p:nvPr>
            <p:ph type="body" idx="1"/>
          </p:nvPr>
        </p:nvSpPr>
        <p:spPr/>
        <p:txBody>
          <a:bodyPr/>
          <a:lstStyle/>
          <a:p>
            <a:endParaRPr lang="en-US">
              <a:latin typeface="Calibri"/>
              <a:cs typeface="Calibri"/>
            </a:endParaRPr>
          </a:p>
        </p:txBody>
      </p:sp>
      <p:sp>
        <p:nvSpPr>
          <p:cNvPr id="4" name="Platshållare för bildnummer 3">
            <a:extLst>
              <a:ext uri="{FF2B5EF4-FFF2-40B4-BE49-F238E27FC236}">
                <a16:creationId xmlns:a16="http://schemas.microsoft.com/office/drawing/2014/main" id="{F5F8C610-3CDA-628A-D119-DC175AE262C3}"/>
              </a:ext>
            </a:extLst>
          </p:cNvPr>
          <p:cNvSpPr>
            <a:spLocks noGrp="1"/>
          </p:cNvSpPr>
          <p:nvPr>
            <p:ph type="sldNum" sz="quarter" idx="5"/>
          </p:nvPr>
        </p:nvSpPr>
        <p:spPr/>
        <p:txBody>
          <a:bodyPr/>
          <a:lstStyle/>
          <a:p>
            <a:fld id="{A2729C6D-D2B0-4D56-9C1D-7360F238D4FF}" type="slidenum">
              <a:rPr lang="sv-SE" smtClean="0"/>
              <a:pPr/>
              <a:t>28</a:t>
            </a:fld>
            <a:endParaRPr lang="sv-SE"/>
          </a:p>
        </p:txBody>
      </p:sp>
    </p:spTree>
    <p:extLst>
      <p:ext uri="{BB962C8B-B14F-4D97-AF65-F5344CB8AC3E}">
        <p14:creationId xmlns:p14="http://schemas.microsoft.com/office/powerpoint/2010/main" val="4027116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729C6D-D2B0-4D56-9C1D-7360F238D4FF}" type="slidenum">
              <a:rPr lang="sv-SE" smtClean="0"/>
              <a:pPr/>
              <a:t>29</a:t>
            </a:fld>
            <a:endParaRPr lang="sv-SE"/>
          </a:p>
        </p:txBody>
      </p:sp>
    </p:spTree>
    <p:extLst>
      <p:ext uri="{BB962C8B-B14F-4D97-AF65-F5344CB8AC3E}">
        <p14:creationId xmlns:p14="http://schemas.microsoft.com/office/powerpoint/2010/main" val="361990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latin typeface="Calibri"/>
              <a:cs typeface="Calibri"/>
            </a:endParaRPr>
          </a:p>
        </p:txBody>
      </p:sp>
      <p:sp>
        <p:nvSpPr>
          <p:cNvPr id="4" name="Platshållare för bildnummer 3"/>
          <p:cNvSpPr>
            <a:spLocks noGrp="1"/>
          </p:cNvSpPr>
          <p:nvPr>
            <p:ph type="sldNum" sz="quarter" idx="5"/>
          </p:nvPr>
        </p:nvSpPr>
        <p:spPr/>
        <p:txBody>
          <a:bodyPr/>
          <a:lstStyle/>
          <a:p>
            <a:fld id="{A2729C6D-D2B0-4D56-9C1D-7360F238D4FF}" type="slidenum">
              <a:rPr lang="sv-SE" smtClean="0"/>
              <a:pPr/>
              <a:t>3</a:t>
            </a:fld>
            <a:endParaRPr lang="sv-SE"/>
          </a:p>
        </p:txBody>
      </p:sp>
    </p:spTree>
    <p:extLst>
      <p:ext uri="{BB962C8B-B14F-4D97-AF65-F5344CB8AC3E}">
        <p14:creationId xmlns:p14="http://schemas.microsoft.com/office/powerpoint/2010/main" val="1292515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err="1">
                <a:latin typeface="Arial"/>
                <a:cs typeface="Arial"/>
              </a:rPr>
              <a:t>Nexam</a:t>
            </a:r>
            <a:r>
              <a:rPr lang="en-GB">
                <a:latin typeface="Arial"/>
                <a:cs typeface="Arial"/>
              </a:rPr>
              <a:t> Chemical is a Swedish cleantech company with global reach, big ambitions, big plans, and the potential to reshape the future of plastics through our innovative chemistry.</a:t>
            </a:r>
            <a:endParaRPr lang="en-GB">
              <a:cs typeface="Arial" panose="020B0604020202020204" pitchFamily="34" charset="0"/>
            </a:endParaRPr>
          </a:p>
          <a:p>
            <a:endParaRPr lang="en-GB">
              <a:latin typeface="Arial"/>
              <a:cs typeface="Arial"/>
            </a:endParaRPr>
          </a:p>
          <a:p>
            <a:r>
              <a:rPr lang="en-GB" u="sng" err="1">
                <a:latin typeface="Arial"/>
                <a:cs typeface="Arial"/>
              </a:rPr>
              <a:t>Nexam's</a:t>
            </a:r>
            <a:r>
              <a:rPr lang="en-GB" u="sng">
                <a:latin typeface="Arial"/>
                <a:cs typeface="Arial"/>
              </a:rPr>
              <a:t> range of additives are based on the same basic ideas of applying reactive chemistry to modify various types of polymers, and it ends up in a very wide range of uses. </a:t>
            </a:r>
            <a:endParaRPr lang="en-GB" u="sng">
              <a:cs typeface="Arial"/>
            </a:endParaRPr>
          </a:p>
          <a:p>
            <a:endParaRPr lang="en-GB">
              <a:latin typeface="Arial"/>
              <a:cs typeface="Arial"/>
            </a:endParaRPr>
          </a:p>
          <a:p>
            <a:r>
              <a:rPr lang="en-GB">
                <a:latin typeface="Arial"/>
                <a:cs typeface="Arial"/>
              </a:rPr>
              <a:t>Our additives are used for applications like lightweighting and miniaturization in for example the vehicle industry and electronics, we also contribute in advanced applications like more efficient jet engines and even smaller microelectronics. Our two big </a:t>
            </a:r>
            <a:r>
              <a:rPr lang="en-GB" err="1">
                <a:latin typeface="Arial"/>
                <a:cs typeface="Arial"/>
              </a:rPr>
              <a:t>adressable</a:t>
            </a:r>
            <a:r>
              <a:rPr lang="en-GB">
                <a:latin typeface="Arial"/>
                <a:cs typeface="Arial"/>
              </a:rPr>
              <a:t> markets are renewable energy and waste and recycling. The two latter are truly driven by huge global megatrends, where our growth potential is massive – almost endless. - Thanks to the innovative additives that can improve plastic materials.</a:t>
            </a:r>
            <a:endParaRPr lang="en-GB">
              <a:cs typeface="Arial"/>
            </a:endParaRPr>
          </a:p>
        </p:txBody>
      </p:sp>
      <p:sp>
        <p:nvSpPr>
          <p:cNvPr id="4" name="Platshållare för bildnummer 3"/>
          <p:cNvSpPr>
            <a:spLocks noGrp="1"/>
          </p:cNvSpPr>
          <p:nvPr>
            <p:ph type="sldNum" sz="quarter" idx="5"/>
          </p:nvPr>
        </p:nvSpPr>
        <p:spPr/>
        <p:txBody>
          <a:bodyPr/>
          <a:lstStyle/>
          <a:p>
            <a:fld id="{A2729C6D-D2B0-4D56-9C1D-7360F238D4FF}" type="slidenum">
              <a:rPr lang="sv-SE" smtClean="0"/>
              <a:pPr/>
              <a:t>4</a:t>
            </a:fld>
            <a:endParaRPr lang="sv-SE"/>
          </a:p>
        </p:txBody>
      </p:sp>
    </p:spTree>
    <p:extLst>
      <p:ext uri="{BB962C8B-B14F-4D97-AF65-F5344CB8AC3E}">
        <p14:creationId xmlns:p14="http://schemas.microsoft.com/office/powerpoint/2010/main" val="1589459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Since I joined as CEO, we have clearly sharpened our commercial strategy, involving all facets, business units and key stakeholders in our business. </a:t>
            </a:r>
            <a:endParaRPr lang="en-US"/>
          </a:p>
          <a:p>
            <a:endParaRPr lang="en-GB">
              <a:latin typeface="Arial"/>
              <a:cs typeface="Arial"/>
            </a:endParaRPr>
          </a:p>
          <a:p>
            <a:r>
              <a:rPr lang="en-GB">
                <a:latin typeface="Arial"/>
                <a:cs typeface="Arial"/>
              </a:rPr>
              <a:t>The same basic ideas under "reactive chemistry that is added to plastics" ends up in very wide application areas. So the specialized and leading core knowledge of </a:t>
            </a:r>
            <a:r>
              <a:rPr lang="en-GB" err="1">
                <a:latin typeface="Arial"/>
                <a:cs typeface="Arial"/>
              </a:rPr>
              <a:t>Nexam</a:t>
            </a:r>
            <a:r>
              <a:rPr lang="en-GB">
                <a:latin typeface="Arial"/>
                <a:cs typeface="Arial"/>
              </a:rPr>
              <a:t> results in additives used in quite different end markets. </a:t>
            </a:r>
            <a:endParaRPr lang="en-GB" b="0">
              <a:cs typeface="Arial"/>
            </a:endParaRPr>
          </a:p>
          <a:p>
            <a:endParaRPr lang="en-GB">
              <a:latin typeface="Arial"/>
              <a:cs typeface="Arial"/>
            </a:endParaRPr>
          </a:p>
          <a:p>
            <a:r>
              <a:rPr lang="en-GB">
                <a:latin typeface="Arial"/>
                <a:cs typeface="Arial"/>
              </a:rPr>
              <a:t>We have sliced, diced and really dissected the way we approach the market in various segments and verticals, the value we can deliver to customers and end customers and have ended up in a new way of structuring and segmenting our business. Going forward, expect to see us gradually moving towards reporting and driving our business more according to these four pillars:</a:t>
            </a:r>
            <a:endParaRPr lang="en-GB">
              <a:cs typeface="Arial"/>
            </a:endParaRPr>
          </a:p>
          <a:p>
            <a:endParaRPr lang="en-GB">
              <a:cs typeface="Arial"/>
            </a:endParaRPr>
          </a:p>
          <a:p>
            <a:pPr marL="171450" indent="-171450">
              <a:buFont typeface="Calibri"/>
              <a:buChar char="-"/>
            </a:pPr>
            <a:r>
              <a:rPr lang="en-GB">
                <a:latin typeface="Arial"/>
                <a:cs typeface="Arial"/>
              </a:rPr>
              <a:t>Light weighting: in many ways our core commercial business, with PET foam as the main driver. Our strategy in this segment is to drive and develop the PET foam market, not only in our main focus area of wind power, but also beyond – together with existing customers as well as new</a:t>
            </a:r>
          </a:p>
          <a:p>
            <a:pPr marL="171450" indent="-171450">
              <a:buFont typeface="Calibri"/>
              <a:buChar char="-"/>
            </a:pPr>
            <a:r>
              <a:rPr lang="en-GB">
                <a:latin typeface="Arial"/>
                <a:cs typeface="Arial"/>
              </a:rPr>
              <a:t>High Temperature: another key focus area for </a:t>
            </a:r>
            <a:r>
              <a:rPr lang="en-GB" err="1">
                <a:latin typeface="Arial"/>
                <a:cs typeface="Arial"/>
              </a:rPr>
              <a:t>Nexam</a:t>
            </a:r>
            <a:r>
              <a:rPr lang="en-GB">
                <a:latin typeface="Arial"/>
                <a:cs typeface="Arial"/>
              </a:rPr>
              <a:t> during several years, where our strategy going forward is to leverage our current position in what we typically refer to as advanced plastics and composites for applications in very high temperatures.</a:t>
            </a:r>
          </a:p>
          <a:p>
            <a:pPr marL="171450" indent="-171450">
              <a:buFont typeface="Calibri"/>
              <a:buChar char="-"/>
            </a:pPr>
            <a:r>
              <a:rPr lang="en-GB">
                <a:latin typeface="Arial"/>
                <a:cs typeface="Arial"/>
              </a:rPr>
              <a:t>Aesthetics: a new way of characterizing what we deliver in our existing business "Performance Masterbatch", where we have made an in-depth analysis of what we as a company can deliver, where we fit in the value chain and how we can, in a more strategic way, build on our market presence in both the Nordics and Eastern Europe. We have, among other things, identified numerous very obvious synergies with other parts of our business – not least our fourth and last pillar: Recycling</a:t>
            </a:r>
          </a:p>
          <a:p>
            <a:pPr marL="171450" indent="-171450">
              <a:buFont typeface="Calibri"/>
              <a:buChar char="-"/>
            </a:pPr>
            <a:r>
              <a:rPr lang="en-GB">
                <a:latin typeface="Arial"/>
                <a:cs typeface="Arial"/>
              </a:rPr>
              <a:t>Recycling, our fourth pillar, is perhaps the segment with the most mind-boggling future potential. During the summer, we have announced two new patents, covering around 50% of all virgin plastics and the market response has been tremendous. Our strategy within recycling is to approach it in the same way we have built traction in other segments, such as PET foam, where we gradually move from research and patents over into small pilot projects together with customers, validate technology and industrialization and move over into commercial scale orders and ongoing business.</a:t>
            </a:r>
          </a:p>
          <a:p>
            <a:pPr marL="171450" indent="-171450">
              <a:buFont typeface="Calibri"/>
              <a:buChar char="-"/>
            </a:pPr>
            <a:endParaRPr lang="en-GB">
              <a:latin typeface="Arial"/>
              <a:cs typeface="Arial"/>
            </a:endParaRPr>
          </a:p>
          <a:p>
            <a:pPr marL="171450" indent="-171450">
              <a:buFont typeface="Calibri"/>
              <a:buChar char="-"/>
            </a:pPr>
            <a:r>
              <a:rPr lang="en-GB">
                <a:latin typeface="Arial"/>
                <a:cs typeface="Arial"/>
              </a:rPr>
              <a:t>These four areas build on similar core competences and reactive chemical solutions, all have in common that performance enhancement by additives is a key to our customers market success.</a:t>
            </a:r>
          </a:p>
          <a:p>
            <a:pPr marL="171450" indent="-171450">
              <a:buFont typeface="Calibri"/>
              <a:buChar char="-"/>
            </a:pPr>
            <a:endParaRPr lang="en-GB">
              <a:latin typeface="Arial"/>
              <a:cs typeface="Arial"/>
            </a:endParaRPr>
          </a:p>
        </p:txBody>
      </p:sp>
      <p:sp>
        <p:nvSpPr>
          <p:cNvPr id="4" name="Slide Number Placeholder 3"/>
          <p:cNvSpPr>
            <a:spLocks noGrp="1"/>
          </p:cNvSpPr>
          <p:nvPr>
            <p:ph type="sldNum" sz="quarter" idx="5"/>
          </p:nvPr>
        </p:nvSpPr>
        <p:spPr/>
        <p:txBody>
          <a:bodyPr/>
          <a:lstStyle/>
          <a:p>
            <a:fld id="{A2729C6D-D2B0-4D56-9C1D-7360F238D4FF}" type="slidenum">
              <a:rPr lang="sv-SE" smtClean="0"/>
              <a:pPr/>
              <a:t>5</a:t>
            </a:fld>
            <a:endParaRPr lang="sv-SE"/>
          </a:p>
        </p:txBody>
      </p:sp>
    </p:spTree>
    <p:extLst>
      <p:ext uri="{BB962C8B-B14F-4D97-AF65-F5344CB8AC3E}">
        <p14:creationId xmlns:p14="http://schemas.microsoft.com/office/powerpoint/2010/main" val="346637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0">
                <a:latin typeface="Arial"/>
                <a:cs typeface="Arial"/>
              </a:rPr>
              <a:t>•</a:t>
            </a:r>
            <a:r>
              <a:rPr lang="en-GB" b="0" err="1">
                <a:latin typeface="Arial"/>
                <a:cs typeface="Arial"/>
              </a:rPr>
              <a:t>Nexam's</a:t>
            </a:r>
            <a:r>
              <a:rPr lang="en-GB" b="0">
                <a:latin typeface="Arial"/>
                <a:cs typeface="Arial"/>
              </a:rPr>
              <a:t> additives make Polyimide composites </a:t>
            </a:r>
            <a:r>
              <a:rPr lang="en-GB">
                <a:latin typeface="Arial"/>
                <a:cs typeface="Arial"/>
              </a:rPr>
              <a:t>more temperature resistant </a:t>
            </a:r>
            <a:r>
              <a:rPr lang="en-GB" b="0">
                <a:latin typeface="Arial"/>
                <a:cs typeface="Arial"/>
              </a:rPr>
              <a:t>(400° C), far beyond other polymers</a:t>
            </a:r>
            <a:endParaRPr lang="sv-SE">
              <a:latin typeface="Arial"/>
              <a:cs typeface="Arial"/>
            </a:endParaRPr>
          </a:p>
          <a:p>
            <a:r>
              <a:rPr lang="en-GB" b="0">
                <a:latin typeface="Arial"/>
                <a:cs typeface="Arial"/>
              </a:rPr>
              <a:t>•Polyimide composites can replace metal components in advanced alloys, such as titanium alloys or Inconel, to </a:t>
            </a:r>
            <a:r>
              <a:rPr lang="en-GB">
                <a:latin typeface="Arial"/>
                <a:cs typeface="Arial"/>
              </a:rPr>
              <a:t>decrease weight </a:t>
            </a:r>
            <a:r>
              <a:rPr lang="en-GB" b="0">
                <a:latin typeface="Arial"/>
                <a:cs typeface="Arial"/>
              </a:rPr>
              <a:t>and </a:t>
            </a:r>
            <a:endParaRPr lang="en-GB">
              <a:latin typeface="Arial"/>
              <a:cs typeface="Arial"/>
            </a:endParaRPr>
          </a:p>
          <a:p>
            <a:r>
              <a:rPr lang="en-GB" b="0">
                <a:latin typeface="Arial"/>
                <a:cs typeface="Arial"/>
              </a:rPr>
              <a:t>    reduce need for heavy insulation blankets</a:t>
            </a:r>
            <a:endParaRPr lang="en-GB">
              <a:latin typeface="Arial"/>
              <a:cs typeface="Arial"/>
            </a:endParaRPr>
          </a:p>
          <a:p>
            <a:r>
              <a:rPr lang="en-GB" b="0">
                <a:latin typeface="Arial"/>
                <a:cs typeface="Arial"/>
              </a:rPr>
              <a:t>•The continued weight reduction in jet engines is an important part of further </a:t>
            </a:r>
            <a:r>
              <a:rPr lang="en-GB">
                <a:latin typeface="Arial"/>
                <a:cs typeface="Arial"/>
              </a:rPr>
              <a:t>reduced fuel consumption</a:t>
            </a:r>
            <a:r>
              <a:rPr lang="en-GB" b="0">
                <a:latin typeface="Arial"/>
                <a:cs typeface="Arial"/>
              </a:rPr>
              <a:t>.</a:t>
            </a:r>
            <a:endParaRPr lang="en-GB">
              <a:latin typeface="Arial"/>
              <a:cs typeface="Arial"/>
            </a:endParaRPr>
          </a:p>
          <a:p>
            <a:r>
              <a:rPr lang="en-GB" b="0">
                <a:latin typeface="Arial"/>
                <a:cs typeface="Arial"/>
              </a:rPr>
              <a:t>•A rule-of-thumb is that a reduction in fuel consumption of about 0.75% results from</a:t>
            </a:r>
            <a:endParaRPr lang="en-GB">
              <a:latin typeface="Arial"/>
              <a:cs typeface="Arial"/>
            </a:endParaRPr>
          </a:p>
          <a:p>
            <a:r>
              <a:rPr lang="en-GB" b="0">
                <a:latin typeface="Arial"/>
                <a:cs typeface="Arial"/>
              </a:rPr>
              <a:t>    each 1% reduction in weight in jet engines</a:t>
            </a:r>
            <a:endParaRPr lang="en-GB">
              <a:latin typeface="Arial"/>
              <a:cs typeface="Arial"/>
            </a:endParaRPr>
          </a:p>
          <a:p>
            <a:r>
              <a:rPr lang="en-GB" b="0">
                <a:latin typeface="Arial"/>
                <a:cs typeface="Arial"/>
              </a:rPr>
              <a:t>In addition to the currently dominating military applications, we participate in the development of the use in civilian jet engines</a:t>
            </a:r>
          </a:p>
          <a:p>
            <a:endParaRPr lang="en-GB">
              <a:latin typeface="Arial"/>
              <a:cs typeface="Arial"/>
            </a:endParaRPr>
          </a:p>
        </p:txBody>
      </p:sp>
      <p:sp>
        <p:nvSpPr>
          <p:cNvPr id="4" name="Platshållare för bildnummer 3"/>
          <p:cNvSpPr>
            <a:spLocks noGrp="1"/>
          </p:cNvSpPr>
          <p:nvPr>
            <p:ph type="sldNum" sz="quarter" idx="5"/>
          </p:nvPr>
        </p:nvSpPr>
        <p:spPr/>
        <p:txBody>
          <a:bodyPr/>
          <a:lstStyle/>
          <a:p>
            <a:fld id="{A2729C6D-D2B0-4D56-9C1D-7360F238D4FF}" type="slidenum">
              <a:rPr lang="sv-SE" smtClean="0"/>
              <a:pPr/>
              <a:t>6</a:t>
            </a:fld>
            <a:endParaRPr lang="sv-SE"/>
          </a:p>
        </p:txBody>
      </p:sp>
    </p:spTree>
    <p:extLst>
      <p:ext uri="{BB962C8B-B14F-4D97-AF65-F5344CB8AC3E}">
        <p14:creationId xmlns:p14="http://schemas.microsoft.com/office/powerpoint/2010/main" val="569673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Our fourth and last segment, Recycling, is – like I said in the beginning of this presentation – perhaps the most promising one, where the business potential on a global level is truly mind-boggling. Our "Reactive Recycling" concept allows what we call "upcycling", meaning that recycled plastics can be upgraded to create better end products than would otherwise be possible.</a:t>
            </a:r>
            <a:endParaRPr lang="en-GB">
              <a:cs typeface="Arial"/>
            </a:endParaRPr>
          </a:p>
          <a:p>
            <a:endParaRPr lang="en-GB">
              <a:latin typeface="Arial"/>
              <a:cs typeface="Arial"/>
            </a:endParaRPr>
          </a:p>
          <a:p>
            <a:r>
              <a:rPr lang="en-GB">
                <a:latin typeface="Arial"/>
                <a:cs typeface="Arial"/>
              </a:rPr>
              <a:t>Our recently announced patents for high volume materials such as </a:t>
            </a:r>
            <a:r>
              <a:rPr lang="en-GB" u="sng">
                <a:latin typeface="Arial"/>
                <a:cs typeface="Arial"/>
              </a:rPr>
              <a:t>PE, PP and PET, covering 50% of all virgin plastics</a:t>
            </a:r>
            <a:r>
              <a:rPr lang="en-GB">
                <a:latin typeface="Arial"/>
                <a:cs typeface="Arial"/>
              </a:rPr>
              <a:t>, have generated a tremendous interest, from potential customers across the globe.</a:t>
            </a:r>
            <a:endParaRPr lang="en-GB">
              <a:cs typeface="Arial"/>
            </a:endParaRPr>
          </a:p>
          <a:p>
            <a:endParaRPr lang="en-GB">
              <a:latin typeface="Arial"/>
              <a:cs typeface="Arial"/>
            </a:endParaRPr>
          </a:p>
          <a:p>
            <a:r>
              <a:rPr lang="en-GB">
                <a:latin typeface="Arial"/>
                <a:cs typeface="Arial"/>
              </a:rPr>
              <a:t>Our strategy within recycling in many ways mimics the way we have built traction and commercial success within </a:t>
            </a:r>
            <a:r>
              <a:rPr lang="en-GB" err="1">
                <a:latin typeface="Arial"/>
                <a:cs typeface="Arial"/>
              </a:rPr>
              <a:t>e.g</a:t>
            </a:r>
            <a:r>
              <a:rPr lang="en-GB">
                <a:latin typeface="Arial"/>
                <a:cs typeface="Arial"/>
              </a:rPr>
              <a:t> PET foam, meaning a focus on application development and verification, finalizing projects together with customers, and gradually turning them into a strong growing business. When the technology is proven at industrial scale, we copy those successes and scale!</a:t>
            </a:r>
            <a:endParaRPr lang="en-GB">
              <a:cs typeface="Arial"/>
            </a:endParaRPr>
          </a:p>
          <a:p>
            <a:endParaRPr lang="en-GB">
              <a:latin typeface="Arial"/>
              <a:cs typeface="Arial"/>
            </a:endParaRPr>
          </a:p>
          <a:p>
            <a:r>
              <a:rPr lang="en-GB">
                <a:latin typeface="Arial"/>
                <a:cs typeface="Arial"/>
              </a:rPr>
              <a:t>Our first commercial gains within recycling have thus far been within technical fibres, plastic sheets for packaging, moulded containers and agricultural films. With our unique, patented technologies, </a:t>
            </a:r>
            <a:r>
              <a:rPr lang="en-GB" err="1">
                <a:latin typeface="Arial"/>
                <a:cs typeface="Arial"/>
              </a:rPr>
              <a:t>Nexam</a:t>
            </a:r>
            <a:r>
              <a:rPr lang="en-GB">
                <a:latin typeface="Arial"/>
                <a:cs typeface="Arial"/>
              </a:rPr>
              <a:t> has all the prerequisites to develop into a both necessary and strong partner within both upcycling and the whole recycling supply chain. Recycling, in many ways, is a truly global business, where the </a:t>
            </a:r>
            <a:r>
              <a:rPr lang="en-GB" err="1">
                <a:latin typeface="Arial"/>
                <a:cs typeface="Arial"/>
              </a:rPr>
              <a:t>adressable</a:t>
            </a:r>
            <a:r>
              <a:rPr lang="en-GB">
                <a:latin typeface="Arial"/>
                <a:cs typeface="Arial"/>
              </a:rPr>
              <a:t> market is more or less unlimited. Compared to </a:t>
            </a:r>
            <a:r>
              <a:rPr lang="en-GB" err="1">
                <a:latin typeface="Arial"/>
                <a:cs typeface="Arial"/>
              </a:rPr>
              <a:t>e.g</a:t>
            </a:r>
            <a:r>
              <a:rPr lang="en-GB">
                <a:latin typeface="Arial"/>
                <a:cs typeface="Arial"/>
              </a:rPr>
              <a:t> PET foam, where the number of key global players count in single digits, the same within recycling is anywhere from 100X to 1000X</a:t>
            </a:r>
            <a:endParaRPr lang="en-GB">
              <a:cs typeface="Arial"/>
            </a:endParaRPr>
          </a:p>
          <a:p>
            <a:endParaRPr lang="en-GB">
              <a:latin typeface="Arial"/>
              <a:cs typeface="Arial"/>
            </a:endParaRPr>
          </a:p>
          <a:p>
            <a:r>
              <a:rPr lang="en-GB">
                <a:latin typeface="Arial"/>
                <a:cs typeface="Arial"/>
              </a:rPr>
              <a:t>Going forward, this will obviously require us to adapt, both as an organization, with our partner structure and in terms of supply chain, but I reiterate that the opportunities presented within this segment can multiply </a:t>
            </a:r>
            <a:r>
              <a:rPr lang="en-GB" err="1">
                <a:latin typeface="Arial"/>
                <a:cs typeface="Arial"/>
              </a:rPr>
              <a:t>Nexam's</a:t>
            </a:r>
            <a:r>
              <a:rPr lang="en-GB">
                <a:latin typeface="Arial"/>
                <a:cs typeface="Arial"/>
              </a:rPr>
              <a:t> business many times over.</a:t>
            </a:r>
            <a:endParaRPr lang="en-GB">
              <a:cs typeface="Arial"/>
            </a:endParaRPr>
          </a:p>
        </p:txBody>
      </p:sp>
      <p:sp>
        <p:nvSpPr>
          <p:cNvPr id="4" name="Slide Number Placeholder 3"/>
          <p:cNvSpPr>
            <a:spLocks noGrp="1"/>
          </p:cNvSpPr>
          <p:nvPr>
            <p:ph type="sldNum" sz="quarter" idx="5"/>
          </p:nvPr>
        </p:nvSpPr>
        <p:spPr/>
        <p:txBody>
          <a:bodyPr/>
          <a:lstStyle/>
          <a:p>
            <a:fld id="{A2729C6D-D2B0-4D56-9C1D-7360F238D4FF}" type="slidenum">
              <a:rPr lang="sv-SE" smtClean="0"/>
              <a:pPr/>
              <a:t>7</a:t>
            </a:fld>
            <a:endParaRPr lang="sv-SE"/>
          </a:p>
        </p:txBody>
      </p:sp>
    </p:spTree>
    <p:extLst>
      <p:ext uri="{BB962C8B-B14F-4D97-AF65-F5344CB8AC3E}">
        <p14:creationId xmlns:p14="http://schemas.microsoft.com/office/powerpoint/2010/main" val="3693428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67B91-6AC3-52BA-964A-9E82012F7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56C4A-E194-797E-6111-48FBC3DBE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E83E3-DA89-2700-1FF8-5021202ACA67}"/>
              </a:ext>
            </a:extLst>
          </p:cNvPr>
          <p:cNvSpPr>
            <a:spLocks noGrp="1"/>
          </p:cNvSpPr>
          <p:nvPr>
            <p:ph type="body" idx="1"/>
          </p:nvPr>
        </p:nvSpPr>
        <p:spPr/>
        <p:txBody>
          <a:bodyPr/>
          <a:lstStyle/>
          <a:p>
            <a:r>
              <a:rPr lang="sv-SE" err="1"/>
              <a:t>One</a:t>
            </a:r>
            <a:r>
              <a:rPr lang="sv-SE"/>
              <a:t> </a:t>
            </a:r>
            <a:r>
              <a:rPr lang="sv-SE" err="1"/>
              <a:t>thing</a:t>
            </a:r>
            <a:r>
              <a:rPr lang="sv-SE"/>
              <a:t> to </a:t>
            </a:r>
            <a:r>
              <a:rPr lang="sv-SE" err="1"/>
              <a:t>emphasize</a:t>
            </a:r>
            <a:r>
              <a:rPr lang="sv-SE"/>
              <a:t> is </a:t>
            </a:r>
            <a:r>
              <a:rPr lang="sv-SE" err="1"/>
              <a:t>that</a:t>
            </a:r>
            <a:r>
              <a:rPr lang="sv-SE"/>
              <a:t> </a:t>
            </a:r>
            <a:r>
              <a:rPr lang="sv-SE" err="1"/>
              <a:t>that</a:t>
            </a:r>
            <a:r>
              <a:rPr lang="sv-SE"/>
              <a:t> recycling </a:t>
            </a:r>
            <a:r>
              <a:rPr lang="sv-SE" err="1"/>
              <a:t>platics</a:t>
            </a:r>
            <a:r>
              <a:rPr lang="sv-SE"/>
              <a:t> is not </a:t>
            </a:r>
            <a:r>
              <a:rPr lang="sv-SE" err="1"/>
              <a:t>only</a:t>
            </a:r>
            <a:r>
              <a:rPr lang="sv-SE"/>
              <a:t> </a:t>
            </a:r>
            <a:r>
              <a:rPr lang="sv-SE" err="1"/>
              <a:t>good</a:t>
            </a:r>
            <a:r>
              <a:rPr lang="sv-SE"/>
              <a:t> for the </a:t>
            </a:r>
            <a:r>
              <a:rPr lang="sv-SE" err="1"/>
              <a:t>enviroment</a:t>
            </a:r>
            <a:r>
              <a:rPr lang="sv-SE"/>
              <a:t>, it </a:t>
            </a:r>
            <a:r>
              <a:rPr lang="sv-SE" err="1"/>
              <a:t>can</a:t>
            </a:r>
            <a:r>
              <a:rPr lang="sv-SE"/>
              <a:t> </a:t>
            </a:r>
            <a:r>
              <a:rPr lang="sv-SE" err="1"/>
              <a:t>also</a:t>
            </a:r>
            <a:r>
              <a:rPr lang="sv-SE"/>
              <a:t> be </a:t>
            </a:r>
            <a:r>
              <a:rPr lang="sv-SE" err="1"/>
              <a:t>good</a:t>
            </a:r>
            <a:r>
              <a:rPr lang="sv-SE"/>
              <a:t> business. </a:t>
            </a:r>
          </a:p>
          <a:p>
            <a:endParaRPr lang="sv-SE"/>
          </a:p>
          <a:p>
            <a:r>
              <a:rPr lang="sv-SE" err="1"/>
              <a:t>Recycled</a:t>
            </a:r>
            <a:r>
              <a:rPr lang="sv-SE"/>
              <a:t> PET is </a:t>
            </a:r>
            <a:r>
              <a:rPr lang="sv-SE" err="1"/>
              <a:t>avaiable</a:t>
            </a:r>
            <a:r>
              <a:rPr lang="sv-SE"/>
              <a:t> on the market </a:t>
            </a:r>
            <a:r>
              <a:rPr lang="sv-SE" err="1"/>
              <a:t>but</a:t>
            </a:r>
            <a:r>
              <a:rPr lang="sv-SE"/>
              <a:t> </a:t>
            </a:r>
            <a:r>
              <a:rPr lang="sv-SE" err="1"/>
              <a:t>high-quality</a:t>
            </a:r>
            <a:r>
              <a:rPr lang="sv-SE"/>
              <a:t> </a:t>
            </a:r>
            <a:r>
              <a:rPr lang="sv-SE" err="1"/>
              <a:t>grades</a:t>
            </a:r>
            <a:r>
              <a:rPr lang="sv-SE"/>
              <a:t> </a:t>
            </a:r>
            <a:r>
              <a:rPr lang="sv-SE" err="1"/>
              <a:t>can</a:t>
            </a:r>
            <a:r>
              <a:rPr lang="sv-SE"/>
              <a:t> be </a:t>
            </a:r>
            <a:r>
              <a:rPr lang="sv-SE" err="1"/>
              <a:t>rather</a:t>
            </a:r>
            <a:r>
              <a:rPr lang="sv-SE"/>
              <a:t> </a:t>
            </a:r>
            <a:r>
              <a:rPr lang="sv-SE" err="1"/>
              <a:t>expensive</a:t>
            </a:r>
            <a:r>
              <a:rPr lang="sv-SE"/>
              <a:t>. </a:t>
            </a:r>
            <a:r>
              <a:rPr lang="sv-SE" err="1"/>
              <a:t>This</a:t>
            </a:r>
            <a:r>
              <a:rPr lang="sv-SE"/>
              <a:t> is </a:t>
            </a:r>
            <a:r>
              <a:rPr lang="sv-SE" err="1"/>
              <a:t>due</a:t>
            </a:r>
            <a:r>
              <a:rPr lang="sv-SE"/>
              <a:t> to present and </a:t>
            </a:r>
            <a:r>
              <a:rPr lang="sv-SE" err="1"/>
              <a:t>future</a:t>
            </a:r>
            <a:r>
              <a:rPr lang="sv-SE"/>
              <a:t> </a:t>
            </a:r>
            <a:r>
              <a:rPr lang="sv-SE" err="1"/>
              <a:t>legisaltion</a:t>
            </a:r>
            <a:r>
              <a:rPr lang="sv-SE"/>
              <a:t> </a:t>
            </a:r>
            <a:r>
              <a:rPr lang="sv-SE" err="1"/>
              <a:t>about</a:t>
            </a:r>
            <a:r>
              <a:rPr lang="sv-SE"/>
              <a:t> </a:t>
            </a:r>
            <a:r>
              <a:rPr lang="sv-SE" err="1"/>
              <a:t>recycled</a:t>
            </a:r>
            <a:r>
              <a:rPr lang="sv-SE"/>
              <a:t> </a:t>
            </a:r>
            <a:r>
              <a:rPr lang="sv-SE" err="1"/>
              <a:t>content</a:t>
            </a:r>
            <a:r>
              <a:rPr lang="sv-SE"/>
              <a:t>, </a:t>
            </a:r>
            <a:r>
              <a:rPr lang="sv-SE" err="1"/>
              <a:t>but</a:t>
            </a:r>
            <a:r>
              <a:rPr lang="sv-SE"/>
              <a:t> </a:t>
            </a:r>
            <a:r>
              <a:rPr lang="sv-SE" err="1"/>
              <a:t>also</a:t>
            </a:r>
            <a:r>
              <a:rPr lang="sv-SE"/>
              <a:t> </a:t>
            </a:r>
            <a:r>
              <a:rPr lang="sv-SE" err="1"/>
              <a:t>voluntary</a:t>
            </a:r>
            <a:r>
              <a:rPr lang="sv-SE"/>
              <a:t> </a:t>
            </a:r>
            <a:r>
              <a:rPr lang="sv-SE" err="1"/>
              <a:t>committements</a:t>
            </a:r>
            <a:r>
              <a:rPr lang="sv-SE"/>
              <a:t> by </a:t>
            </a:r>
            <a:r>
              <a:rPr lang="sv-SE" err="1"/>
              <a:t>companies</a:t>
            </a:r>
            <a:r>
              <a:rPr lang="sv-SE"/>
              <a:t> to </a:t>
            </a:r>
            <a:r>
              <a:rPr lang="sv-SE" err="1"/>
              <a:t>use</a:t>
            </a:r>
            <a:r>
              <a:rPr lang="sv-SE"/>
              <a:t> </a:t>
            </a:r>
            <a:r>
              <a:rPr lang="sv-SE" err="1"/>
              <a:t>recycled</a:t>
            </a:r>
            <a:r>
              <a:rPr lang="sv-SE"/>
              <a:t> materials.</a:t>
            </a:r>
          </a:p>
          <a:p>
            <a:endParaRPr lang="sv-SE"/>
          </a:p>
          <a:p>
            <a:r>
              <a:rPr lang="sv-SE" err="1"/>
              <a:t>Now</a:t>
            </a:r>
            <a:r>
              <a:rPr lang="sv-SE"/>
              <a:t>, </a:t>
            </a:r>
            <a:r>
              <a:rPr lang="sv-SE" err="1"/>
              <a:t>assume</a:t>
            </a:r>
            <a:r>
              <a:rPr lang="sv-SE"/>
              <a:t> </a:t>
            </a:r>
            <a:r>
              <a:rPr lang="sv-SE" err="1"/>
              <a:t>that</a:t>
            </a:r>
            <a:r>
              <a:rPr lang="sv-SE"/>
              <a:t> </a:t>
            </a:r>
            <a:r>
              <a:rPr lang="sv-SE" err="1"/>
              <a:t>you</a:t>
            </a:r>
            <a:r>
              <a:rPr lang="sv-SE"/>
              <a:t> </a:t>
            </a:r>
            <a:r>
              <a:rPr lang="sv-SE" err="1"/>
              <a:t>replace</a:t>
            </a:r>
            <a:r>
              <a:rPr lang="sv-SE"/>
              <a:t> a part </a:t>
            </a:r>
            <a:r>
              <a:rPr lang="sv-SE" err="1"/>
              <a:t>of</a:t>
            </a:r>
            <a:r>
              <a:rPr lang="sv-SE"/>
              <a:t> the </a:t>
            </a:r>
            <a:r>
              <a:rPr lang="sv-SE" err="1"/>
              <a:t>expensive</a:t>
            </a:r>
            <a:r>
              <a:rPr lang="sv-SE"/>
              <a:t> r-PET </a:t>
            </a:r>
            <a:r>
              <a:rPr lang="sv-SE" err="1"/>
              <a:t>with</a:t>
            </a:r>
            <a:r>
              <a:rPr lang="sv-SE"/>
              <a:t> a </a:t>
            </a:r>
            <a:r>
              <a:rPr lang="sv-SE" err="1"/>
              <a:t>cheaper</a:t>
            </a:r>
            <a:r>
              <a:rPr lang="sv-SE"/>
              <a:t> </a:t>
            </a:r>
            <a:r>
              <a:rPr lang="sv-SE" err="1"/>
              <a:t>but</a:t>
            </a:r>
            <a:r>
              <a:rPr lang="sv-SE"/>
              <a:t> </a:t>
            </a:r>
            <a:r>
              <a:rPr lang="sv-SE" err="1"/>
              <a:t>lower</a:t>
            </a:r>
            <a:r>
              <a:rPr lang="sv-SE"/>
              <a:t> </a:t>
            </a:r>
            <a:r>
              <a:rPr lang="sv-SE" err="1"/>
              <a:t>quality</a:t>
            </a:r>
            <a:r>
              <a:rPr lang="sv-SE"/>
              <a:t> r-PET. </a:t>
            </a:r>
            <a:r>
              <a:rPr lang="sv-SE" err="1"/>
              <a:t>This</a:t>
            </a:r>
            <a:r>
              <a:rPr lang="sv-SE"/>
              <a:t> </a:t>
            </a:r>
            <a:r>
              <a:rPr lang="sv-SE" err="1"/>
              <a:t>will</a:t>
            </a:r>
            <a:r>
              <a:rPr lang="sv-SE"/>
              <a:t> </a:t>
            </a:r>
            <a:r>
              <a:rPr lang="sv-SE" err="1"/>
              <a:t>of</a:t>
            </a:r>
            <a:r>
              <a:rPr lang="sv-SE"/>
              <a:t> </a:t>
            </a:r>
            <a:r>
              <a:rPr lang="sv-SE" err="1"/>
              <a:t>course</a:t>
            </a:r>
            <a:r>
              <a:rPr lang="sv-SE"/>
              <a:t> </a:t>
            </a:r>
            <a:r>
              <a:rPr lang="sv-SE" err="1"/>
              <a:t>reduce</a:t>
            </a:r>
            <a:r>
              <a:rPr lang="sv-SE"/>
              <a:t> </a:t>
            </a:r>
            <a:r>
              <a:rPr lang="sv-SE" err="1"/>
              <a:t>cost</a:t>
            </a:r>
            <a:r>
              <a:rPr lang="sv-SE"/>
              <a:t>  </a:t>
            </a:r>
            <a:r>
              <a:rPr lang="sv-SE" err="1"/>
              <a:t>but</a:t>
            </a:r>
            <a:r>
              <a:rPr lang="sv-SE"/>
              <a:t> </a:t>
            </a:r>
            <a:r>
              <a:rPr lang="sv-SE" err="1"/>
              <a:t>also</a:t>
            </a:r>
            <a:r>
              <a:rPr lang="sv-SE"/>
              <a:t> </a:t>
            </a:r>
            <a:r>
              <a:rPr lang="sv-SE" err="1"/>
              <a:t>influnce</a:t>
            </a:r>
            <a:r>
              <a:rPr lang="sv-SE"/>
              <a:t> the </a:t>
            </a:r>
            <a:r>
              <a:rPr lang="sv-SE" err="1"/>
              <a:t>quality</a:t>
            </a:r>
            <a:r>
              <a:rPr lang="sv-SE"/>
              <a:t>. </a:t>
            </a:r>
            <a:r>
              <a:rPr lang="sv-SE" err="1"/>
              <a:t>Using</a:t>
            </a:r>
            <a:r>
              <a:rPr lang="sv-SE"/>
              <a:t> </a:t>
            </a:r>
            <a:r>
              <a:rPr lang="sv-SE" err="1"/>
              <a:t>Nexams</a:t>
            </a:r>
            <a:r>
              <a:rPr lang="sv-SE"/>
              <a:t> </a:t>
            </a:r>
            <a:r>
              <a:rPr lang="sv-SE" err="1"/>
              <a:t>additive</a:t>
            </a:r>
            <a:r>
              <a:rPr lang="sv-SE"/>
              <a:t> </a:t>
            </a:r>
            <a:r>
              <a:rPr lang="sv-SE" err="1"/>
              <a:t>you</a:t>
            </a:r>
            <a:r>
              <a:rPr lang="sv-SE"/>
              <a:t> </a:t>
            </a:r>
            <a:r>
              <a:rPr lang="sv-SE" err="1"/>
              <a:t>can</a:t>
            </a:r>
            <a:r>
              <a:rPr lang="sv-SE"/>
              <a:t> </a:t>
            </a:r>
            <a:r>
              <a:rPr lang="sv-SE" err="1"/>
              <a:t>boost</a:t>
            </a:r>
            <a:r>
              <a:rPr lang="sv-SE"/>
              <a:t> the </a:t>
            </a:r>
            <a:r>
              <a:rPr lang="sv-SE" err="1"/>
              <a:t>quality</a:t>
            </a:r>
            <a:r>
              <a:rPr lang="sv-SE"/>
              <a:t> and get a </a:t>
            </a:r>
            <a:r>
              <a:rPr lang="sv-SE" err="1"/>
              <a:t>similar</a:t>
            </a:r>
            <a:r>
              <a:rPr lang="sv-SE"/>
              <a:t> </a:t>
            </a:r>
            <a:r>
              <a:rPr lang="sv-SE" err="1"/>
              <a:t>performance</a:t>
            </a:r>
            <a:r>
              <a:rPr lang="sv-SE"/>
              <a:t>. </a:t>
            </a:r>
          </a:p>
          <a:p>
            <a:endParaRPr lang="sv-SE"/>
          </a:p>
          <a:p>
            <a:r>
              <a:rPr lang="sv-SE"/>
              <a:t>If </a:t>
            </a:r>
            <a:r>
              <a:rPr lang="sv-SE" err="1"/>
              <a:t>you</a:t>
            </a:r>
            <a:r>
              <a:rPr lang="sv-SE"/>
              <a:t> do the </a:t>
            </a:r>
            <a:r>
              <a:rPr lang="sv-SE" err="1"/>
              <a:t>cost</a:t>
            </a:r>
            <a:r>
              <a:rPr lang="sv-SE"/>
              <a:t> </a:t>
            </a:r>
            <a:r>
              <a:rPr lang="sv-SE" err="1"/>
              <a:t>analysis</a:t>
            </a:r>
            <a:r>
              <a:rPr lang="sv-SE"/>
              <a:t> </a:t>
            </a:r>
            <a:r>
              <a:rPr lang="sv-SE" err="1"/>
              <a:t>of</a:t>
            </a:r>
            <a:r>
              <a:rPr lang="sv-SE"/>
              <a:t> </a:t>
            </a:r>
            <a:r>
              <a:rPr lang="sv-SE" err="1"/>
              <a:t>this</a:t>
            </a:r>
            <a:r>
              <a:rPr lang="sv-SE"/>
              <a:t> </a:t>
            </a:r>
            <a:r>
              <a:rPr lang="sv-SE" err="1"/>
              <a:t>using</a:t>
            </a:r>
            <a:r>
              <a:rPr lang="sv-SE"/>
              <a:t> </a:t>
            </a:r>
            <a:r>
              <a:rPr lang="sv-SE" err="1"/>
              <a:t>realistics</a:t>
            </a:r>
            <a:r>
              <a:rPr lang="sv-SE"/>
              <a:t> </a:t>
            </a:r>
            <a:r>
              <a:rPr lang="sv-SE" err="1"/>
              <a:t>number</a:t>
            </a:r>
            <a:r>
              <a:rPr lang="sv-SE"/>
              <a:t> </a:t>
            </a:r>
            <a:r>
              <a:rPr lang="sv-SE" err="1"/>
              <a:t>you</a:t>
            </a:r>
            <a:r>
              <a:rPr lang="sv-SE"/>
              <a:t> </a:t>
            </a:r>
            <a:r>
              <a:rPr lang="sv-SE" err="1"/>
              <a:t>see</a:t>
            </a:r>
            <a:r>
              <a:rPr lang="sv-SE"/>
              <a:t> </a:t>
            </a:r>
            <a:r>
              <a:rPr lang="sv-SE" err="1"/>
              <a:t>that</a:t>
            </a:r>
            <a:r>
              <a:rPr lang="sv-SE"/>
              <a:t> the </a:t>
            </a:r>
            <a:r>
              <a:rPr lang="sv-SE" err="1"/>
              <a:t>additional</a:t>
            </a:r>
            <a:r>
              <a:rPr lang="sv-SE"/>
              <a:t> </a:t>
            </a:r>
            <a:r>
              <a:rPr lang="sv-SE" err="1"/>
              <a:t>cost</a:t>
            </a:r>
            <a:r>
              <a:rPr lang="sv-SE"/>
              <a:t> </a:t>
            </a:r>
            <a:r>
              <a:rPr lang="sv-SE" err="1"/>
              <a:t>around</a:t>
            </a:r>
            <a:r>
              <a:rPr lang="sv-SE"/>
              <a:t> 6%, </a:t>
            </a:r>
            <a:r>
              <a:rPr lang="sv-SE" err="1"/>
              <a:t>but</a:t>
            </a:r>
            <a:r>
              <a:rPr lang="sv-SE"/>
              <a:t> the </a:t>
            </a:r>
            <a:r>
              <a:rPr lang="sv-SE" err="1"/>
              <a:t>increase</a:t>
            </a:r>
            <a:r>
              <a:rPr lang="sv-SE"/>
              <a:t> in </a:t>
            </a:r>
            <a:r>
              <a:rPr lang="sv-SE" err="1"/>
              <a:t>value</a:t>
            </a:r>
            <a:r>
              <a:rPr lang="sv-SE"/>
              <a:t> </a:t>
            </a:r>
            <a:r>
              <a:rPr lang="sv-SE" err="1"/>
              <a:t>of</a:t>
            </a:r>
            <a:r>
              <a:rPr lang="sv-SE"/>
              <a:t> the materials is </a:t>
            </a:r>
            <a:r>
              <a:rPr lang="sv-SE" err="1"/>
              <a:t>around</a:t>
            </a:r>
            <a:r>
              <a:rPr lang="sv-SE"/>
              <a:t> 22%. </a:t>
            </a:r>
            <a:r>
              <a:rPr lang="sv-SE" err="1"/>
              <a:t>This</a:t>
            </a:r>
            <a:r>
              <a:rPr lang="sv-SE"/>
              <a:t> shows </a:t>
            </a:r>
            <a:r>
              <a:rPr lang="sv-SE" err="1"/>
              <a:t>that</a:t>
            </a:r>
            <a:r>
              <a:rPr lang="sv-SE"/>
              <a:t> it </a:t>
            </a:r>
            <a:r>
              <a:rPr lang="sv-SE" err="1"/>
              <a:t>can</a:t>
            </a:r>
            <a:r>
              <a:rPr lang="sv-SE"/>
              <a:t> be </a:t>
            </a:r>
            <a:r>
              <a:rPr lang="sv-SE" err="1"/>
              <a:t>good</a:t>
            </a:r>
            <a:r>
              <a:rPr lang="sv-SE"/>
              <a:t> business to </a:t>
            </a:r>
            <a:r>
              <a:rPr lang="sv-SE" err="1"/>
              <a:t>upgrade</a:t>
            </a:r>
            <a:r>
              <a:rPr lang="sv-SE"/>
              <a:t> </a:t>
            </a:r>
            <a:r>
              <a:rPr lang="sv-SE" err="1"/>
              <a:t>recycled</a:t>
            </a:r>
            <a:r>
              <a:rPr lang="sv-SE"/>
              <a:t> polymers.</a:t>
            </a:r>
          </a:p>
        </p:txBody>
      </p:sp>
      <p:sp>
        <p:nvSpPr>
          <p:cNvPr id="4" name="Slide Number Placeholder 3">
            <a:extLst>
              <a:ext uri="{FF2B5EF4-FFF2-40B4-BE49-F238E27FC236}">
                <a16:creationId xmlns:a16="http://schemas.microsoft.com/office/drawing/2014/main" id="{A8246E37-412E-F530-C5D6-2AC29C366132}"/>
              </a:ext>
            </a:extLst>
          </p:cNvPr>
          <p:cNvSpPr>
            <a:spLocks noGrp="1"/>
          </p:cNvSpPr>
          <p:nvPr>
            <p:ph type="sldNum" sz="quarter" idx="5"/>
          </p:nvPr>
        </p:nvSpPr>
        <p:spPr/>
        <p:txBody>
          <a:bodyPr/>
          <a:lstStyle/>
          <a:p>
            <a:fld id="{A2729C6D-D2B0-4D56-9C1D-7360F238D4FF}" type="slidenum">
              <a:rPr lang="sv-SE" smtClean="0"/>
              <a:pPr/>
              <a:t>8</a:t>
            </a:fld>
            <a:endParaRPr lang="sv-SE"/>
          </a:p>
        </p:txBody>
      </p:sp>
    </p:spTree>
    <p:extLst>
      <p:ext uri="{BB962C8B-B14F-4D97-AF65-F5344CB8AC3E}">
        <p14:creationId xmlns:p14="http://schemas.microsoft.com/office/powerpoint/2010/main" val="389882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One</a:t>
            </a:r>
            <a:r>
              <a:rPr lang="sv-SE"/>
              <a:t> </a:t>
            </a:r>
            <a:r>
              <a:rPr lang="sv-SE" err="1"/>
              <a:t>thing</a:t>
            </a:r>
            <a:r>
              <a:rPr lang="sv-SE"/>
              <a:t> to </a:t>
            </a:r>
            <a:r>
              <a:rPr lang="sv-SE" err="1"/>
              <a:t>emphasize</a:t>
            </a:r>
            <a:r>
              <a:rPr lang="sv-SE"/>
              <a:t> is </a:t>
            </a:r>
            <a:r>
              <a:rPr lang="sv-SE" err="1"/>
              <a:t>that</a:t>
            </a:r>
            <a:r>
              <a:rPr lang="sv-SE"/>
              <a:t> </a:t>
            </a:r>
            <a:r>
              <a:rPr lang="sv-SE" err="1"/>
              <a:t>that</a:t>
            </a:r>
            <a:r>
              <a:rPr lang="sv-SE"/>
              <a:t> recycling </a:t>
            </a:r>
            <a:r>
              <a:rPr lang="sv-SE" err="1"/>
              <a:t>platics</a:t>
            </a:r>
            <a:r>
              <a:rPr lang="sv-SE"/>
              <a:t> is not </a:t>
            </a:r>
            <a:r>
              <a:rPr lang="sv-SE" err="1"/>
              <a:t>only</a:t>
            </a:r>
            <a:r>
              <a:rPr lang="sv-SE"/>
              <a:t> </a:t>
            </a:r>
            <a:r>
              <a:rPr lang="sv-SE" err="1"/>
              <a:t>good</a:t>
            </a:r>
            <a:r>
              <a:rPr lang="sv-SE"/>
              <a:t> for the </a:t>
            </a:r>
            <a:r>
              <a:rPr lang="sv-SE" err="1"/>
              <a:t>enviroment</a:t>
            </a:r>
            <a:r>
              <a:rPr lang="sv-SE"/>
              <a:t>, it </a:t>
            </a:r>
            <a:r>
              <a:rPr lang="sv-SE" err="1"/>
              <a:t>can</a:t>
            </a:r>
            <a:r>
              <a:rPr lang="sv-SE"/>
              <a:t> </a:t>
            </a:r>
            <a:r>
              <a:rPr lang="sv-SE" err="1"/>
              <a:t>also</a:t>
            </a:r>
            <a:r>
              <a:rPr lang="sv-SE"/>
              <a:t> be </a:t>
            </a:r>
            <a:r>
              <a:rPr lang="sv-SE" err="1"/>
              <a:t>good</a:t>
            </a:r>
            <a:r>
              <a:rPr lang="sv-SE"/>
              <a:t> business. </a:t>
            </a:r>
          </a:p>
          <a:p>
            <a:endParaRPr lang="sv-SE"/>
          </a:p>
          <a:p>
            <a:r>
              <a:rPr lang="sv-SE" err="1"/>
              <a:t>Recycled</a:t>
            </a:r>
            <a:r>
              <a:rPr lang="sv-SE"/>
              <a:t> PET is </a:t>
            </a:r>
            <a:r>
              <a:rPr lang="sv-SE" err="1"/>
              <a:t>avaiable</a:t>
            </a:r>
            <a:r>
              <a:rPr lang="sv-SE"/>
              <a:t> on the market </a:t>
            </a:r>
            <a:r>
              <a:rPr lang="sv-SE" err="1"/>
              <a:t>but</a:t>
            </a:r>
            <a:r>
              <a:rPr lang="sv-SE"/>
              <a:t> </a:t>
            </a:r>
            <a:r>
              <a:rPr lang="sv-SE" err="1"/>
              <a:t>high-quality</a:t>
            </a:r>
            <a:r>
              <a:rPr lang="sv-SE"/>
              <a:t> </a:t>
            </a:r>
            <a:r>
              <a:rPr lang="sv-SE" err="1"/>
              <a:t>grades</a:t>
            </a:r>
            <a:r>
              <a:rPr lang="sv-SE"/>
              <a:t> </a:t>
            </a:r>
            <a:r>
              <a:rPr lang="sv-SE" err="1"/>
              <a:t>can</a:t>
            </a:r>
            <a:r>
              <a:rPr lang="sv-SE"/>
              <a:t> be </a:t>
            </a:r>
            <a:r>
              <a:rPr lang="sv-SE" err="1"/>
              <a:t>rather</a:t>
            </a:r>
            <a:r>
              <a:rPr lang="sv-SE"/>
              <a:t> </a:t>
            </a:r>
            <a:r>
              <a:rPr lang="sv-SE" err="1"/>
              <a:t>expensive</a:t>
            </a:r>
            <a:r>
              <a:rPr lang="sv-SE"/>
              <a:t>. </a:t>
            </a:r>
            <a:r>
              <a:rPr lang="sv-SE" err="1"/>
              <a:t>This</a:t>
            </a:r>
            <a:r>
              <a:rPr lang="sv-SE"/>
              <a:t> is </a:t>
            </a:r>
            <a:r>
              <a:rPr lang="sv-SE" err="1"/>
              <a:t>due</a:t>
            </a:r>
            <a:r>
              <a:rPr lang="sv-SE"/>
              <a:t> to present and </a:t>
            </a:r>
            <a:r>
              <a:rPr lang="sv-SE" err="1"/>
              <a:t>future</a:t>
            </a:r>
            <a:r>
              <a:rPr lang="sv-SE"/>
              <a:t> </a:t>
            </a:r>
            <a:r>
              <a:rPr lang="sv-SE" err="1"/>
              <a:t>legisaltion</a:t>
            </a:r>
            <a:r>
              <a:rPr lang="sv-SE"/>
              <a:t> </a:t>
            </a:r>
            <a:r>
              <a:rPr lang="sv-SE" err="1"/>
              <a:t>about</a:t>
            </a:r>
            <a:r>
              <a:rPr lang="sv-SE"/>
              <a:t> </a:t>
            </a:r>
            <a:r>
              <a:rPr lang="sv-SE" err="1"/>
              <a:t>recycled</a:t>
            </a:r>
            <a:r>
              <a:rPr lang="sv-SE"/>
              <a:t> </a:t>
            </a:r>
            <a:r>
              <a:rPr lang="sv-SE" err="1"/>
              <a:t>content</a:t>
            </a:r>
            <a:r>
              <a:rPr lang="sv-SE"/>
              <a:t>, </a:t>
            </a:r>
            <a:r>
              <a:rPr lang="sv-SE" err="1"/>
              <a:t>but</a:t>
            </a:r>
            <a:r>
              <a:rPr lang="sv-SE"/>
              <a:t> </a:t>
            </a:r>
            <a:r>
              <a:rPr lang="sv-SE" err="1"/>
              <a:t>also</a:t>
            </a:r>
            <a:r>
              <a:rPr lang="sv-SE"/>
              <a:t> </a:t>
            </a:r>
            <a:r>
              <a:rPr lang="sv-SE" err="1"/>
              <a:t>voluntary</a:t>
            </a:r>
            <a:r>
              <a:rPr lang="sv-SE"/>
              <a:t> </a:t>
            </a:r>
            <a:r>
              <a:rPr lang="sv-SE" err="1"/>
              <a:t>committements</a:t>
            </a:r>
            <a:r>
              <a:rPr lang="sv-SE"/>
              <a:t> by </a:t>
            </a:r>
            <a:r>
              <a:rPr lang="sv-SE" err="1"/>
              <a:t>companies</a:t>
            </a:r>
            <a:r>
              <a:rPr lang="sv-SE"/>
              <a:t> to </a:t>
            </a:r>
            <a:r>
              <a:rPr lang="sv-SE" err="1"/>
              <a:t>use</a:t>
            </a:r>
            <a:r>
              <a:rPr lang="sv-SE"/>
              <a:t> </a:t>
            </a:r>
            <a:r>
              <a:rPr lang="sv-SE" err="1"/>
              <a:t>recycled</a:t>
            </a:r>
            <a:r>
              <a:rPr lang="sv-SE"/>
              <a:t> materials.</a:t>
            </a:r>
          </a:p>
          <a:p>
            <a:endParaRPr lang="sv-SE"/>
          </a:p>
          <a:p>
            <a:r>
              <a:rPr lang="sv-SE" err="1"/>
              <a:t>Now</a:t>
            </a:r>
            <a:r>
              <a:rPr lang="sv-SE"/>
              <a:t>, </a:t>
            </a:r>
            <a:r>
              <a:rPr lang="sv-SE" err="1"/>
              <a:t>assume</a:t>
            </a:r>
            <a:r>
              <a:rPr lang="sv-SE"/>
              <a:t> </a:t>
            </a:r>
            <a:r>
              <a:rPr lang="sv-SE" err="1"/>
              <a:t>that</a:t>
            </a:r>
            <a:r>
              <a:rPr lang="sv-SE"/>
              <a:t> </a:t>
            </a:r>
            <a:r>
              <a:rPr lang="sv-SE" err="1"/>
              <a:t>you</a:t>
            </a:r>
            <a:r>
              <a:rPr lang="sv-SE"/>
              <a:t> </a:t>
            </a:r>
            <a:r>
              <a:rPr lang="sv-SE" err="1"/>
              <a:t>replace</a:t>
            </a:r>
            <a:r>
              <a:rPr lang="sv-SE"/>
              <a:t> a part </a:t>
            </a:r>
            <a:r>
              <a:rPr lang="sv-SE" err="1"/>
              <a:t>of</a:t>
            </a:r>
            <a:r>
              <a:rPr lang="sv-SE"/>
              <a:t> the </a:t>
            </a:r>
            <a:r>
              <a:rPr lang="sv-SE" err="1"/>
              <a:t>expensive</a:t>
            </a:r>
            <a:r>
              <a:rPr lang="sv-SE"/>
              <a:t> r-PET </a:t>
            </a:r>
            <a:r>
              <a:rPr lang="sv-SE" err="1"/>
              <a:t>with</a:t>
            </a:r>
            <a:r>
              <a:rPr lang="sv-SE"/>
              <a:t> a </a:t>
            </a:r>
            <a:r>
              <a:rPr lang="sv-SE" err="1"/>
              <a:t>cheaper</a:t>
            </a:r>
            <a:r>
              <a:rPr lang="sv-SE"/>
              <a:t> </a:t>
            </a:r>
            <a:r>
              <a:rPr lang="sv-SE" err="1"/>
              <a:t>but</a:t>
            </a:r>
            <a:r>
              <a:rPr lang="sv-SE"/>
              <a:t> </a:t>
            </a:r>
            <a:r>
              <a:rPr lang="sv-SE" err="1"/>
              <a:t>lower</a:t>
            </a:r>
            <a:r>
              <a:rPr lang="sv-SE"/>
              <a:t> </a:t>
            </a:r>
            <a:r>
              <a:rPr lang="sv-SE" err="1"/>
              <a:t>quality</a:t>
            </a:r>
            <a:r>
              <a:rPr lang="sv-SE"/>
              <a:t> r-PET. </a:t>
            </a:r>
            <a:r>
              <a:rPr lang="sv-SE" err="1"/>
              <a:t>This</a:t>
            </a:r>
            <a:r>
              <a:rPr lang="sv-SE"/>
              <a:t> </a:t>
            </a:r>
            <a:r>
              <a:rPr lang="sv-SE" err="1"/>
              <a:t>will</a:t>
            </a:r>
            <a:r>
              <a:rPr lang="sv-SE"/>
              <a:t> </a:t>
            </a:r>
            <a:r>
              <a:rPr lang="sv-SE" err="1"/>
              <a:t>of</a:t>
            </a:r>
            <a:r>
              <a:rPr lang="sv-SE"/>
              <a:t> </a:t>
            </a:r>
            <a:r>
              <a:rPr lang="sv-SE" err="1"/>
              <a:t>course</a:t>
            </a:r>
            <a:r>
              <a:rPr lang="sv-SE"/>
              <a:t> </a:t>
            </a:r>
            <a:r>
              <a:rPr lang="sv-SE" err="1"/>
              <a:t>reduce</a:t>
            </a:r>
            <a:r>
              <a:rPr lang="sv-SE"/>
              <a:t> </a:t>
            </a:r>
            <a:r>
              <a:rPr lang="sv-SE" err="1"/>
              <a:t>cost</a:t>
            </a:r>
            <a:r>
              <a:rPr lang="sv-SE"/>
              <a:t>  </a:t>
            </a:r>
            <a:r>
              <a:rPr lang="sv-SE" err="1"/>
              <a:t>but</a:t>
            </a:r>
            <a:r>
              <a:rPr lang="sv-SE"/>
              <a:t> </a:t>
            </a:r>
            <a:r>
              <a:rPr lang="sv-SE" err="1"/>
              <a:t>also</a:t>
            </a:r>
            <a:r>
              <a:rPr lang="sv-SE"/>
              <a:t> </a:t>
            </a:r>
            <a:r>
              <a:rPr lang="sv-SE" err="1"/>
              <a:t>influnce</a:t>
            </a:r>
            <a:r>
              <a:rPr lang="sv-SE"/>
              <a:t> the </a:t>
            </a:r>
            <a:r>
              <a:rPr lang="sv-SE" err="1"/>
              <a:t>quality</a:t>
            </a:r>
            <a:r>
              <a:rPr lang="sv-SE"/>
              <a:t>. </a:t>
            </a:r>
            <a:r>
              <a:rPr lang="sv-SE" err="1"/>
              <a:t>Using</a:t>
            </a:r>
            <a:r>
              <a:rPr lang="sv-SE"/>
              <a:t> </a:t>
            </a:r>
            <a:r>
              <a:rPr lang="sv-SE" err="1"/>
              <a:t>Nexams</a:t>
            </a:r>
            <a:r>
              <a:rPr lang="sv-SE"/>
              <a:t> </a:t>
            </a:r>
            <a:r>
              <a:rPr lang="sv-SE" err="1"/>
              <a:t>additive</a:t>
            </a:r>
            <a:r>
              <a:rPr lang="sv-SE"/>
              <a:t> </a:t>
            </a:r>
            <a:r>
              <a:rPr lang="sv-SE" err="1"/>
              <a:t>you</a:t>
            </a:r>
            <a:r>
              <a:rPr lang="sv-SE"/>
              <a:t> </a:t>
            </a:r>
            <a:r>
              <a:rPr lang="sv-SE" err="1"/>
              <a:t>can</a:t>
            </a:r>
            <a:r>
              <a:rPr lang="sv-SE"/>
              <a:t> </a:t>
            </a:r>
            <a:r>
              <a:rPr lang="sv-SE" err="1"/>
              <a:t>boost</a:t>
            </a:r>
            <a:r>
              <a:rPr lang="sv-SE"/>
              <a:t> the </a:t>
            </a:r>
            <a:r>
              <a:rPr lang="sv-SE" err="1"/>
              <a:t>quality</a:t>
            </a:r>
            <a:r>
              <a:rPr lang="sv-SE"/>
              <a:t> and get a </a:t>
            </a:r>
            <a:r>
              <a:rPr lang="sv-SE" err="1"/>
              <a:t>similar</a:t>
            </a:r>
            <a:r>
              <a:rPr lang="sv-SE"/>
              <a:t> </a:t>
            </a:r>
            <a:r>
              <a:rPr lang="sv-SE" err="1"/>
              <a:t>performance</a:t>
            </a:r>
            <a:r>
              <a:rPr lang="sv-SE"/>
              <a:t>. </a:t>
            </a:r>
          </a:p>
          <a:p>
            <a:endParaRPr lang="sv-SE"/>
          </a:p>
          <a:p>
            <a:r>
              <a:rPr lang="sv-SE"/>
              <a:t>If </a:t>
            </a:r>
            <a:r>
              <a:rPr lang="sv-SE" err="1"/>
              <a:t>you</a:t>
            </a:r>
            <a:r>
              <a:rPr lang="sv-SE"/>
              <a:t> do the </a:t>
            </a:r>
            <a:r>
              <a:rPr lang="sv-SE" err="1"/>
              <a:t>cost</a:t>
            </a:r>
            <a:r>
              <a:rPr lang="sv-SE"/>
              <a:t> </a:t>
            </a:r>
            <a:r>
              <a:rPr lang="sv-SE" err="1"/>
              <a:t>analysis</a:t>
            </a:r>
            <a:r>
              <a:rPr lang="sv-SE"/>
              <a:t> </a:t>
            </a:r>
            <a:r>
              <a:rPr lang="sv-SE" err="1"/>
              <a:t>of</a:t>
            </a:r>
            <a:r>
              <a:rPr lang="sv-SE"/>
              <a:t> </a:t>
            </a:r>
            <a:r>
              <a:rPr lang="sv-SE" err="1"/>
              <a:t>this</a:t>
            </a:r>
            <a:r>
              <a:rPr lang="sv-SE"/>
              <a:t> </a:t>
            </a:r>
            <a:r>
              <a:rPr lang="sv-SE" err="1"/>
              <a:t>using</a:t>
            </a:r>
            <a:r>
              <a:rPr lang="sv-SE"/>
              <a:t> </a:t>
            </a:r>
            <a:r>
              <a:rPr lang="sv-SE" err="1"/>
              <a:t>realistics</a:t>
            </a:r>
            <a:r>
              <a:rPr lang="sv-SE"/>
              <a:t> </a:t>
            </a:r>
            <a:r>
              <a:rPr lang="sv-SE" err="1"/>
              <a:t>number</a:t>
            </a:r>
            <a:r>
              <a:rPr lang="sv-SE"/>
              <a:t> </a:t>
            </a:r>
            <a:r>
              <a:rPr lang="sv-SE" err="1"/>
              <a:t>you</a:t>
            </a:r>
            <a:r>
              <a:rPr lang="sv-SE"/>
              <a:t> </a:t>
            </a:r>
            <a:r>
              <a:rPr lang="sv-SE" err="1"/>
              <a:t>see</a:t>
            </a:r>
            <a:r>
              <a:rPr lang="sv-SE"/>
              <a:t> </a:t>
            </a:r>
            <a:r>
              <a:rPr lang="sv-SE" err="1"/>
              <a:t>that</a:t>
            </a:r>
            <a:r>
              <a:rPr lang="sv-SE"/>
              <a:t> the </a:t>
            </a:r>
            <a:r>
              <a:rPr lang="sv-SE" err="1"/>
              <a:t>additional</a:t>
            </a:r>
            <a:r>
              <a:rPr lang="sv-SE"/>
              <a:t> </a:t>
            </a:r>
            <a:r>
              <a:rPr lang="sv-SE" err="1"/>
              <a:t>cost</a:t>
            </a:r>
            <a:r>
              <a:rPr lang="sv-SE"/>
              <a:t> </a:t>
            </a:r>
            <a:r>
              <a:rPr lang="sv-SE" err="1"/>
              <a:t>around</a:t>
            </a:r>
            <a:r>
              <a:rPr lang="sv-SE"/>
              <a:t> 6%, </a:t>
            </a:r>
            <a:r>
              <a:rPr lang="sv-SE" err="1"/>
              <a:t>but</a:t>
            </a:r>
            <a:r>
              <a:rPr lang="sv-SE"/>
              <a:t> the </a:t>
            </a:r>
            <a:r>
              <a:rPr lang="sv-SE" err="1"/>
              <a:t>increase</a:t>
            </a:r>
            <a:r>
              <a:rPr lang="sv-SE"/>
              <a:t> in </a:t>
            </a:r>
            <a:r>
              <a:rPr lang="sv-SE" err="1"/>
              <a:t>value</a:t>
            </a:r>
            <a:r>
              <a:rPr lang="sv-SE"/>
              <a:t> </a:t>
            </a:r>
            <a:r>
              <a:rPr lang="sv-SE" err="1"/>
              <a:t>of</a:t>
            </a:r>
            <a:r>
              <a:rPr lang="sv-SE"/>
              <a:t> the materials is </a:t>
            </a:r>
            <a:r>
              <a:rPr lang="sv-SE" err="1"/>
              <a:t>around</a:t>
            </a:r>
            <a:r>
              <a:rPr lang="sv-SE"/>
              <a:t> 22%. </a:t>
            </a:r>
            <a:r>
              <a:rPr lang="sv-SE" err="1"/>
              <a:t>This</a:t>
            </a:r>
            <a:r>
              <a:rPr lang="sv-SE"/>
              <a:t> shows </a:t>
            </a:r>
            <a:r>
              <a:rPr lang="sv-SE" err="1"/>
              <a:t>that</a:t>
            </a:r>
            <a:r>
              <a:rPr lang="sv-SE"/>
              <a:t> it </a:t>
            </a:r>
            <a:r>
              <a:rPr lang="sv-SE" err="1"/>
              <a:t>can</a:t>
            </a:r>
            <a:r>
              <a:rPr lang="sv-SE"/>
              <a:t> be </a:t>
            </a:r>
            <a:r>
              <a:rPr lang="sv-SE" err="1"/>
              <a:t>good</a:t>
            </a:r>
            <a:r>
              <a:rPr lang="sv-SE"/>
              <a:t> business to </a:t>
            </a:r>
            <a:r>
              <a:rPr lang="sv-SE" err="1"/>
              <a:t>upgrade</a:t>
            </a:r>
            <a:r>
              <a:rPr lang="sv-SE"/>
              <a:t> </a:t>
            </a:r>
            <a:r>
              <a:rPr lang="sv-SE" err="1"/>
              <a:t>recycled</a:t>
            </a:r>
            <a:r>
              <a:rPr lang="sv-SE"/>
              <a:t> polymers.</a:t>
            </a:r>
          </a:p>
        </p:txBody>
      </p:sp>
      <p:sp>
        <p:nvSpPr>
          <p:cNvPr id="4" name="Slide Number Placeholder 3"/>
          <p:cNvSpPr>
            <a:spLocks noGrp="1"/>
          </p:cNvSpPr>
          <p:nvPr>
            <p:ph type="sldNum" sz="quarter" idx="5"/>
          </p:nvPr>
        </p:nvSpPr>
        <p:spPr/>
        <p:txBody>
          <a:bodyPr/>
          <a:lstStyle/>
          <a:p>
            <a:fld id="{A2729C6D-D2B0-4D56-9C1D-7360F238D4FF}" type="slidenum">
              <a:rPr lang="sv-SE" smtClean="0"/>
              <a:pPr/>
              <a:t>9</a:t>
            </a:fld>
            <a:endParaRPr lang="sv-SE"/>
          </a:p>
        </p:txBody>
      </p:sp>
    </p:spTree>
    <p:extLst>
      <p:ext uri="{BB962C8B-B14F-4D97-AF65-F5344CB8AC3E}">
        <p14:creationId xmlns:p14="http://schemas.microsoft.com/office/powerpoint/2010/main" val="997876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örsättssida">
    <p:bg>
      <p:bgRef idx="1001">
        <a:schemeClr val="bg2"/>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F9FE126-92E7-9347-851D-FD098D038A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946"/>
          <a:stretch/>
        </p:blipFill>
        <p:spPr>
          <a:xfrm>
            <a:off x="5249043" y="0"/>
            <a:ext cx="6942957" cy="6858000"/>
          </a:xfrm>
          <a:prstGeom prst="rect">
            <a:avLst/>
          </a:prstGeom>
        </p:spPr>
      </p:pic>
      <p:pic>
        <p:nvPicPr>
          <p:cNvPr id="13" name="Bildobjekt 12">
            <a:extLst>
              <a:ext uri="{FF2B5EF4-FFF2-40B4-BE49-F238E27FC236}">
                <a16:creationId xmlns:a16="http://schemas.microsoft.com/office/drawing/2014/main" id="{BB0D327D-8BA6-0E4F-A6F3-95D72E2813C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81050" y="763516"/>
            <a:ext cx="1489097" cy="249482"/>
          </a:xfrm>
          <a:prstGeom prst="rect">
            <a:avLst/>
          </a:prstGeom>
        </p:spPr>
      </p:pic>
      <p:sp>
        <p:nvSpPr>
          <p:cNvPr id="5" name="Platshållare för text 4">
            <a:extLst>
              <a:ext uri="{FF2B5EF4-FFF2-40B4-BE49-F238E27FC236}">
                <a16:creationId xmlns:a16="http://schemas.microsoft.com/office/drawing/2014/main" id="{80AF4354-938E-0449-9EE7-5D62800CF0C5}"/>
              </a:ext>
            </a:extLst>
          </p:cNvPr>
          <p:cNvSpPr>
            <a:spLocks noGrp="1"/>
          </p:cNvSpPr>
          <p:nvPr>
            <p:ph type="body" sz="quarter" idx="10" hasCustomPrompt="1"/>
          </p:nvPr>
        </p:nvSpPr>
        <p:spPr>
          <a:xfrm>
            <a:off x="779929" y="1264024"/>
            <a:ext cx="6618397" cy="3253459"/>
          </a:xfrm>
          <a:prstGeom prst="rect">
            <a:avLst/>
          </a:prstGeom>
        </p:spPr>
        <p:txBody>
          <a:bodyPr lIns="0" tIns="0" rIns="0" bIns="0" anchor="b" anchorCtr="0"/>
          <a:lstStyle>
            <a:lvl1pPr marL="0" indent="0">
              <a:buFontTx/>
              <a:buNone/>
              <a:defRPr sz="3600" b="0" i="0">
                <a:latin typeface="Arial" panose="020B0604020202020204" pitchFamily="34" charset="0"/>
              </a:defRPr>
            </a:lvl1pPr>
          </a:lstStyle>
          <a:p>
            <a:r>
              <a:rPr lang="sv-SE" err="1"/>
              <a:t>Nexam</a:t>
            </a:r>
            <a:r>
              <a:rPr lang="sv-SE"/>
              <a:t> </a:t>
            </a:r>
            <a:r>
              <a:rPr lang="sv-SE" err="1"/>
              <a:t>Chemical</a:t>
            </a:r>
            <a:r>
              <a:rPr lang="sv-SE"/>
              <a:t> Holding AB</a:t>
            </a:r>
          </a:p>
        </p:txBody>
      </p:sp>
      <p:sp>
        <p:nvSpPr>
          <p:cNvPr id="14" name="Platshållare för text 4">
            <a:extLst>
              <a:ext uri="{FF2B5EF4-FFF2-40B4-BE49-F238E27FC236}">
                <a16:creationId xmlns:a16="http://schemas.microsoft.com/office/drawing/2014/main" id="{6F4B089B-7540-D043-A3D4-68C3C5E67C07}"/>
              </a:ext>
            </a:extLst>
          </p:cNvPr>
          <p:cNvSpPr>
            <a:spLocks noGrp="1"/>
          </p:cNvSpPr>
          <p:nvPr>
            <p:ph type="body" sz="quarter" idx="11" hasCustomPrompt="1"/>
          </p:nvPr>
        </p:nvSpPr>
        <p:spPr>
          <a:xfrm>
            <a:off x="779930" y="4566376"/>
            <a:ext cx="6279776" cy="1263577"/>
          </a:xfrm>
          <a:prstGeom prst="rect">
            <a:avLst/>
          </a:prstGeom>
        </p:spPr>
        <p:txBody>
          <a:bodyPr lIns="0" tIns="0" rIns="0" bIns="0"/>
          <a:lstStyle>
            <a:lvl1pPr marL="0" indent="0">
              <a:buFontTx/>
              <a:buNone/>
              <a:defRPr sz="3600" b="0" i="0">
                <a:solidFill>
                  <a:schemeClr val="accent1"/>
                </a:solidFill>
                <a:latin typeface="Arial" panose="020B0604020202020204" pitchFamily="34" charset="0"/>
              </a:defRPr>
            </a:lvl1pPr>
          </a:lstStyle>
          <a:p>
            <a:r>
              <a:rPr lang="sv-SE"/>
              <a:t>Namn på presentation</a:t>
            </a:r>
          </a:p>
        </p:txBody>
      </p:sp>
      <p:sp>
        <p:nvSpPr>
          <p:cNvPr id="15" name="Platshållare för text 4">
            <a:extLst>
              <a:ext uri="{FF2B5EF4-FFF2-40B4-BE49-F238E27FC236}">
                <a16:creationId xmlns:a16="http://schemas.microsoft.com/office/drawing/2014/main" id="{55EB56BB-836E-2044-81C2-ABE80FC152F4}"/>
              </a:ext>
            </a:extLst>
          </p:cNvPr>
          <p:cNvSpPr>
            <a:spLocks noGrp="1"/>
          </p:cNvSpPr>
          <p:nvPr>
            <p:ph type="body" sz="quarter" idx="12" hasCustomPrompt="1"/>
          </p:nvPr>
        </p:nvSpPr>
        <p:spPr>
          <a:xfrm>
            <a:off x="779930" y="5829953"/>
            <a:ext cx="6279776" cy="336829"/>
          </a:xfrm>
          <a:prstGeom prst="rect">
            <a:avLst/>
          </a:prstGeom>
        </p:spPr>
        <p:txBody>
          <a:bodyPr lIns="0" tIns="0" rIns="0" bIns="0"/>
          <a:lstStyle>
            <a:lvl1pPr marL="0" indent="0">
              <a:buFontTx/>
              <a:buNone/>
              <a:defRPr sz="1800" b="0" i="0">
                <a:solidFill>
                  <a:schemeClr val="tx1"/>
                </a:solidFill>
                <a:latin typeface="Arial" panose="020B0604020202020204" pitchFamily="34" charset="0"/>
              </a:defRPr>
            </a:lvl1pPr>
          </a:lstStyle>
          <a:p>
            <a:r>
              <a:rPr lang="sv-SE"/>
              <a:t>20-04-29  |   Johan Arvidsson, CEO</a:t>
            </a:r>
          </a:p>
        </p:txBody>
      </p:sp>
    </p:spTree>
    <p:extLst>
      <p:ext uri="{BB962C8B-B14F-4D97-AF65-F5344CB8AC3E}">
        <p14:creationId xmlns:p14="http://schemas.microsoft.com/office/powerpoint/2010/main" val="2133308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jusblå bakgrund">
    <p:bg>
      <p:bgPr>
        <a:solidFill>
          <a:schemeClr val="accent5"/>
        </a:solidFill>
        <a:effectLst/>
      </p:bgPr>
    </p:bg>
    <p:spTree>
      <p:nvGrpSpPr>
        <p:cNvPr id="1" name=""/>
        <p:cNvGrpSpPr/>
        <p:nvPr/>
      </p:nvGrpSpPr>
      <p:grpSpPr>
        <a:xfrm>
          <a:off x="0" y="0"/>
          <a:ext cx="0" cy="0"/>
          <a:chOff x="0" y="0"/>
          <a:chExt cx="0" cy="0"/>
        </a:xfrm>
      </p:grpSpPr>
      <p:sp>
        <p:nvSpPr>
          <p:cNvPr id="24" name="Platshållare för text 4">
            <a:extLst>
              <a:ext uri="{FF2B5EF4-FFF2-40B4-BE49-F238E27FC236}">
                <a16:creationId xmlns:a16="http://schemas.microsoft.com/office/drawing/2014/main" id="{888021DE-8B5A-D14E-83A0-3102960938E5}"/>
              </a:ext>
            </a:extLst>
          </p:cNvPr>
          <p:cNvSpPr>
            <a:spLocks noGrp="1"/>
          </p:cNvSpPr>
          <p:nvPr>
            <p:ph type="body" sz="quarter" idx="20" hasCustomPrompt="1"/>
          </p:nvPr>
        </p:nvSpPr>
        <p:spPr>
          <a:xfrm>
            <a:off x="2192594" y="765175"/>
            <a:ext cx="7836309" cy="516164"/>
          </a:xfrm>
          <a:prstGeom prst="rect">
            <a:avLst/>
          </a:prstGeom>
        </p:spPr>
        <p:txBody>
          <a:bodyPr lIns="0" tIns="0" rIns="0" bIns="0" anchor="t" anchorCtr="0"/>
          <a:lstStyle>
            <a:lvl1pPr marL="0" indent="0" algn="ctr">
              <a:lnSpc>
                <a:spcPts val="4000"/>
              </a:lnSpc>
              <a:buFontTx/>
              <a:buNone/>
              <a:defRPr sz="4000" b="1" i="0">
                <a:solidFill>
                  <a:schemeClr val="tx2"/>
                </a:solidFill>
                <a:latin typeface="Arial" panose="020B0604020202020204" pitchFamily="34" charset="0"/>
                <a:cs typeface="Arial" panose="020B0604020202020204" pitchFamily="34" charset="0"/>
              </a:defRPr>
            </a:lvl1pPr>
          </a:lstStyle>
          <a:p>
            <a:r>
              <a:rPr lang="sv-SE"/>
              <a:t>Detta är en huvudrubrik</a:t>
            </a:r>
          </a:p>
        </p:txBody>
      </p:sp>
      <p:grpSp>
        <p:nvGrpSpPr>
          <p:cNvPr id="2" name="Grupp 1">
            <a:extLst>
              <a:ext uri="{FF2B5EF4-FFF2-40B4-BE49-F238E27FC236}">
                <a16:creationId xmlns:a16="http://schemas.microsoft.com/office/drawing/2014/main" id="{85F55AF4-9D5C-9676-B20C-D4F1F3945DEE}"/>
              </a:ext>
            </a:extLst>
          </p:cNvPr>
          <p:cNvGrpSpPr/>
          <p:nvPr userDrawn="1"/>
        </p:nvGrpSpPr>
        <p:grpSpPr>
          <a:xfrm>
            <a:off x="779929" y="773810"/>
            <a:ext cx="800780" cy="291381"/>
            <a:chOff x="779929" y="773810"/>
            <a:chExt cx="800780" cy="291381"/>
          </a:xfrm>
        </p:grpSpPr>
        <p:sp>
          <p:nvSpPr>
            <p:cNvPr id="3" name="Rektangel 2">
              <a:extLst>
                <a:ext uri="{FF2B5EF4-FFF2-40B4-BE49-F238E27FC236}">
                  <a16:creationId xmlns:a16="http://schemas.microsoft.com/office/drawing/2014/main" id="{4E0E5B75-CB86-87B4-7A77-E2CDD3468C8C}"/>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4" name="Rektangel 3">
              <a:extLst>
                <a:ext uri="{FF2B5EF4-FFF2-40B4-BE49-F238E27FC236}">
                  <a16:creationId xmlns:a16="http://schemas.microsoft.com/office/drawing/2014/main" id="{10CDC7C4-5942-08C6-4192-6C925B5C7457}"/>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5" name="Rektangel 4">
              <a:extLst>
                <a:ext uri="{FF2B5EF4-FFF2-40B4-BE49-F238E27FC236}">
                  <a16:creationId xmlns:a16="http://schemas.microsoft.com/office/drawing/2014/main" id="{3296212A-6B55-A4F6-878C-CF872DC96AEF}"/>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pic>
        <p:nvPicPr>
          <p:cNvPr id="6" name="Bildobjekt 5">
            <a:extLst>
              <a:ext uri="{FF2B5EF4-FFF2-40B4-BE49-F238E27FC236}">
                <a16:creationId xmlns:a16="http://schemas.microsoft.com/office/drawing/2014/main" id="{B4488453-C3F2-D9F6-4030-D805EB1CE0F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spTree>
    <p:extLst>
      <p:ext uri="{BB962C8B-B14F-4D97-AF65-F5344CB8AC3E}">
        <p14:creationId xmlns:p14="http://schemas.microsoft.com/office/powerpoint/2010/main" val="5760024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t – 5 spalter">
    <p:bg>
      <p:bgPr>
        <a:solidFill>
          <a:schemeClr val="bg1"/>
        </a:solidFill>
        <a:effectLst/>
      </p:bgPr>
    </p:bg>
    <p:spTree>
      <p:nvGrpSpPr>
        <p:cNvPr id="1" name=""/>
        <p:cNvGrpSpPr/>
        <p:nvPr/>
      </p:nvGrpSpPr>
      <p:grpSpPr>
        <a:xfrm>
          <a:off x="0" y="0"/>
          <a:ext cx="0" cy="0"/>
          <a:chOff x="0" y="0"/>
          <a:chExt cx="0" cy="0"/>
        </a:xfrm>
      </p:grpSpPr>
      <p:sp>
        <p:nvSpPr>
          <p:cNvPr id="24" name="Platshållare för text 4">
            <a:extLst>
              <a:ext uri="{FF2B5EF4-FFF2-40B4-BE49-F238E27FC236}">
                <a16:creationId xmlns:a16="http://schemas.microsoft.com/office/drawing/2014/main" id="{888021DE-8B5A-D14E-83A0-3102960938E5}"/>
              </a:ext>
            </a:extLst>
          </p:cNvPr>
          <p:cNvSpPr>
            <a:spLocks noGrp="1"/>
          </p:cNvSpPr>
          <p:nvPr>
            <p:ph type="body" sz="quarter" idx="20" hasCustomPrompt="1"/>
          </p:nvPr>
        </p:nvSpPr>
        <p:spPr>
          <a:xfrm>
            <a:off x="2192594" y="765175"/>
            <a:ext cx="7836309" cy="516164"/>
          </a:xfrm>
          <a:prstGeom prst="rect">
            <a:avLst/>
          </a:prstGeom>
        </p:spPr>
        <p:txBody>
          <a:bodyPr lIns="0" tIns="0" rIns="0" bIns="0" anchor="t" anchorCtr="0"/>
          <a:lstStyle>
            <a:lvl1pPr marL="0" indent="0" algn="ctr">
              <a:lnSpc>
                <a:spcPts val="4000"/>
              </a:lnSpc>
              <a:buFontTx/>
              <a:buNone/>
              <a:defRPr sz="4000" b="1" i="0">
                <a:solidFill>
                  <a:schemeClr val="tx2"/>
                </a:solidFill>
                <a:latin typeface="Arial" panose="020B0604020202020204" pitchFamily="34" charset="0"/>
                <a:cs typeface="Arial" panose="020B0604020202020204" pitchFamily="34" charset="0"/>
              </a:defRPr>
            </a:lvl1pPr>
          </a:lstStyle>
          <a:p>
            <a:r>
              <a:rPr lang="sv-SE"/>
              <a:t>Detta är en huvudrubrik</a:t>
            </a:r>
          </a:p>
        </p:txBody>
      </p:sp>
      <p:sp>
        <p:nvSpPr>
          <p:cNvPr id="26" name="Platshållare för text 4">
            <a:extLst>
              <a:ext uri="{FF2B5EF4-FFF2-40B4-BE49-F238E27FC236}">
                <a16:creationId xmlns:a16="http://schemas.microsoft.com/office/drawing/2014/main" id="{7365D0BF-4E83-6C4B-8979-9B52E8A7EDD8}"/>
              </a:ext>
            </a:extLst>
          </p:cNvPr>
          <p:cNvSpPr>
            <a:spLocks noGrp="1"/>
          </p:cNvSpPr>
          <p:nvPr>
            <p:ph type="body" sz="quarter" idx="17" hasCustomPrompt="1"/>
          </p:nvPr>
        </p:nvSpPr>
        <p:spPr>
          <a:xfrm>
            <a:off x="779930" y="4441371"/>
            <a:ext cx="1820046" cy="1123406"/>
          </a:xfrm>
          <a:prstGeom prst="rect">
            <a:avLst/>
          </a:prstGeom>
        </p:spPr>
        <p:txBody>
          <a:bodyPr lIns="0" tIns="0" rIns="0" bIns="0" anchor="t"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Polyester (PET)</a:t>
            </a:r>
          </a:p>
        </p:txBody>
      </p:sp>
      <p:sp>
        <p:nvSpPr>
          <p:cNvPr id="6" name="Platshållare för bild 5">
            <a:extLst>
              <a:ext uri="{FF2B5EF4-FFF2-40B4-BE49-F238E27FC236}">
                <a16:creationId xmlns:a16="http://schemas.microsoft.com/office/drawing/2014/main" id="{B3D57F1C-D447-514B-B77D-97D647C802FD}"/>
              </a:ext>
            </a:extLst>
          </p:cNvPr>
          <p:cNvSpPr>
            <a:spLocks noGrp="1"/>
          </p:cNvSpPr>
          <p:nvPr>
            <p:ph type="pic" sz="quarter" idx="22"/>
          </p:nvPr>
        </p:nvSpPr>
        <p:spPr>
          <a:xfrm>
            <a:off x="779463" y="2508069"/>
            <a:ext cx="1820046" cy="1719297"/>
          </a:xfrm>
          <a:prstGeom prst="rect">
            <a:avLst/>
          </a:prstGeom>
          <a:solidFill>
            <a:schemeClr val="bg2"/>
          </a:solidFill>
        </p:spPr>
        <p:txBody>
          <a:bodyPr/>
          <a:lstStyle>
            <a:lvl1pPr>
              <a:defRPr>
                <a:solidFill>
                  <a:schemeClr val="bg1"/>
                </a:solidFill>
              </a:defRPr>
            </a:lvl1pPr>
          </a:lstStyle>
          <a:p>
            <a:endParaRPr lang="sv-SE"/>
          </a:p>
        </p:txBody>
      </p:sp>
      <p:sp>
        <p:nvSpPr>
          <p:cNvPr id="19" name="Platshållare för text 4">
            <a:extLst>
              <a:ext uri="{FF2B5EF4-FFF2-40B4-BE49-F238E27FC236}">
                <a16:creationId xmlns:a16="http://schemas.microsoft.com/office/drawing/2014/main" id="{15A2F6E5-C28F-4F45-8705-BC57DEB7365A}"/>
              </a:ext>
            </a:extLst>
          </p:cNvPr>
          <p:cNvSpPr>
            <a:spLocks noGrp="1"/>
          </p:cNvSpPr>
          <p:nvPr>
            <p:ph type="body" sz="quarter" idx="23" hasCustomPrompt="1"/>
          </p:nvPr>
        </p:nvSpPr>
        <p:spPr>
          <a:xfrm>
            <a:off x="2974490" y="4441371"/>
            <a:ext cx="1820046" cy="313509"/>
          </a:xfrm>
          <a:prstGeom prst="rect">
            <a:avLst/>
          </a:prstGeom>
        </p:spPr>
        <p:txBody>
          <a:bodyPr lIns="0" tIns="0" rIns="0" bIns="0" anchor="t"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err="1"/>
              <a:t>Polyolefin</a:t>
            </a:r>
            <a:r>
              <a:rPr lang="sv-SE"/>
              <a:t>:</a:t>
            </a:r>
          </a:p>
        </p:txBody>
      </p:sp>
      <p:sp>
        <p:nvSpPr>
          <p:cNvPr id="20" name="Platshållare för bild 5">
            <a:extLst>
              <a:ext uri="{FF2B5EF4-FFF2-40B4-BE49-F238E27FC236}">
                <a16:creationId xmlns:a16="http://schemas.microsoft.com/office/drawing/2014/main" id="{5268124A-642C-CE4C-938D-9ECB10F5441D}"/>
              </a:ext>
            </a:extLst>
          </p:cNvPr>
          <p:cNvSpPr>
            <a:spLocks noGrp="1"/>
          </p:cNvSpPr>
          <p:nvPr>
            <p:ph type="pic" sz="quarter" idx="24"/>
          </p:nvPr>
        </p:nvSpPr>
        <p:spPr>
          <a:xfrm>
            <a:off x="2974023" y="2508069"/>
            <a:ext cx="1820046" cy="1719297"/>
          </a:xfrm>
          <a:prstGeom prst="rect">
            <a:avLst/>
          </a:prstGeom>
          <a:solidFill>
            <a:schemeClr val="accent1"/>
          </a:solidFill>
        </p:spPr>
        <p:txBody>
          <a:bodyPr/>
          <a:lstStyle>
            <a:lvl1pPr>
              <a:defRPr>
                <a:solidFill>
                  <a:schemeClr val="bg1"/>
                </a:solidFill>
              </a:defRPr>
            </a:lvl1pPr>
          </a:lstStyle>
          <a:p>
            <a:endParaRPr lang="sv-SE"/>
          </a:p>
        </p:txBody>
      </p:sp>
      <p:sp>
        <p:nvSpPr>
          <p:cNvPr id="21" name="Platshållare för text 4">
            <a:extLst>
              <a:ext uri="{FF2B5EF4-FFF2-40B4-BE49-F238E27FC236}">
                <a16:creationId xmlns:a16="http://schemas.microsoft.com/office/drawing/2014/main" id="{CA698995-14D4-B146-A59D-0FD4148AAAC4}"/>
              </a:ext>
            </a:extLst>
          </p:cNvPr>
          <p:cNvSpPr>
            <a:spLocks noGrp="1"/>
          </p:cNvSpPr>
          <p:nvPr>
            <p:ph type="body" sz="quarter" idx="25" hasCustomPrompt="1"/>
          </p:nvPr>
        </p:nvSpPr>
        <p:spPr>
          <a:xfrm>
            <a:off x="5186443" y="4441371"/>
            <a:ext cx="1998127" cy="1123406"/>
          </a:xfrm>
          <a:prstGeom prst="rect">
            <a:avLst/>
          </a:prstGeom>
        </p:spPr>
        <p:txBody>
          <a:bodyPr lIns="0" tIns="0" rIns="0" bIns="0" anchor="t"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Högprestanda-</a:t>
            </a:r>
            <a:br>
              <a:rPr lang="sv-SE"/>
            </a:br>
            <a:r>
              <a:rPr lang="sv-SE"/>
              <a:t>applikationer</a:t>
            </a:r>
          </a:p>
        </p:txBody>
      </p:sp>
      <p:sp>
        <p:nvSpPr>
          <p:cNvPr id="22" name="Platshållare för bild 5">
            <a:extLst>
              <a:ext uri="{FF2B5EF4-FFF2-40B4-BE49-F238E27FC236}">
                <a16:creationId xmlns:a16="http://schemas.microsoft.com/office/drawing/2014/main" id="{7446B157-8DF7-FC49-9B50-E3F4244D5FA3}"/>
              </a:ext>
            </a:extLst>
          </p:cNvPr>
          <p:cNvSpPr>
            <a:spLocks noGrp="1"/>
          </p:cNvSpPr>
          <p:nvPr>
            <p:ph type="pic" sz="quarter" idx="26"/>
          </p:nvPr>
        </p:nvSpPr>
        <p:spPr>
          <a:xfrm>
            <a:off x="5185977" y="2508069"/>
            <a:ext cx="1820046" cy="1719297"/>
          </a:xfrm>
          <a:prstGeom prst="rect">
            <a:avLst/>
          </a:prstGeom>
          <a:solidFill>
            <a:schemeClr val="bg2"/>
          </a:solidFill>
        </p:spPr>
        <p:txBody>
          <a:bodyPr/>
          <a:lstStyle>
            <a:lvl1pPr>
              <a:defRPr>
                <a:solidFill>
                  <a:schemeClr val="bg1"/>
                </a:solidFill>
              </a:defRPr>
            </a:lvl1pPr>
          </a:lstStyle>
          <a:p>
            <a:endParaRPr lang="sv-SE"/>
          </a:p>
        </p:txBody>
      </p:sp>
      <p:sp>
        <p:nvSpPr>
          <p:cNvPr id="23" name="Platshållare för text 4">
            <a:extLst>
              <a:ext uri="{FF2B5EF4-FFF2-40B4-BE49-F238E27FC236}">
                <a16:creationId xmlns:a16="http://schemas.microsoft.com/office/drawing/2014/main" id="{FB907352-4590-7542-A281-84FE33C465CA}"/>
              </a:ext>
            </a:extLst>
          </p:cNvPr>
          <p:cNvSpPr>
            <a:spLocks noGrp="1"/>
          </p:cNvSpPr>
          <p:nvPr>
            <p:ph type="body" sz="quarter" idx="27" hasCustomPrompt="1"/>
          </p:nvPr>
        </p:nvSpPr>
        <p:spPr>
          <a:xfrm>
            <a:off x="7397464" y="4441371"/>
            <a:ext cx="1820046" cy="1123406"/>
          </a:xfrm>
          <a:prstGeom prst="rect">
            <a:avLst/>
          </a:prstGeom>
        </p:spPr>
        <p:txBody>
          <a:bodyPr lIns="0" tIns="0" rIns="0" bIns="0" anchor="t"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Färgmaster-</a:t>
            </a:r>
            <a:br>
              <a:rPr lang="sv-SE"/>
            </a:br>
            <a:r>
              <a:rPr lang="sv-SE" err="1"/>
              <a:t>batch</a:t>
            </a:r>
            <a:endParaRPr lang="sv-SE"/>
          </a:p>
        </p:txBody>
      </p:sp>
      <p:sp>
        <p:nvSpPr>
          <p:cNvPr id="27" name="Platshållare för bild 5">
            <a:extLst>
              <a:ext uri="{FF2B5EF4-FFF2-40B4-BE49-F238E27FC236}">
                <a16:creationId xmlns:a16="http://schemas.microsoft.com/office/drawing/2014/main" id="{35513777-EAA5-A841-B24C-62306CF11FF4}"/>
              </a:ext>
            </a:extLst>
          </p:cNvPr>
          <p:cNvSpPr>
            <a:spLocks noGrp="1"/>
          </p:cNvSpPr>
          <p:nvPr>
            <p:ph type="pic" sz="quarter" idx="28"/>
          </p:nvPr>
        </p:nvSpPr>
        <p:spPr>
          <a:xfrm>
            <a:off x="7396997" y="2508069"/>
            <a:ext cx="1820046" cy="1719297"/>
          </a:xfrm>
          <a:prstGeom prst="rect">
            <a:avLst/>
          </a:prstGeom>
          <a:solidFill>
            <a:schemeClr val="accent1"/>
          </a:solidFill>
        </p:spPr>
        <p:txBody>
          <a:bodyPr/>
          <a:lstStyle>
            <a:lvl1pPr>
              <a:defRPr>
                <a:solidFill>
                  <a:schemeClr val="bg1"/>
                </a:solidFill>
              </a:defRPr>
            </a:lvl1pPr>
          </a:lstStyle>
          <a:p>
            <a:endParaRPr lang="sv-SE"/>
          </a:p>
        </p:txBody>
      </p:sp>
      <p:sp>
        <p:nvSpPr>
          <p:cNvPr id="28" name="Platshållare för text 4">
            <a:extLst>
              <a:ext uri="{FF2B5EF4-FFF2-40B4-BE49-F238E27FC236}">
                <a16:creationId xmlns:a16="http://schemas.microsoft.com/office/drawing/2014/main" id="{A5241C87-A662-994A-A258-A878625A8301}"/>
              </a:ext>
            </a:extLst>
          </p:cNvPr>
          <p:cNvSpPr>
            <a:spLocks noGrp="1"/>
          </p:cNvSpPr>
          <p:nvPr>
            <p:ph type="body" sz="quarter" idx="29" hasCustomPrompt="1"/>
          </p:nvPr>
        </p:nvSpPr>
        <p:spPr>
          <a:xfrm>
            <a:off x="9608484" y="4441371"/>
            <a:ext cx="1820046" cy="1123406"/>
          </a:xfrm>
          <a:prstGeom prst="rect">
            <a:avLst/>
          </a:prstGeom>
        </p:spPr>
        <p:txBody>
          <a:bodyPr lIns="0" tIns="0" rIns="0" bIns="0" anchor="t"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Additiv/</a:t>
            </a:r>
            <a:br>
              <a:rPr lang="sv-SE"/>
            </a:br>
            <a:r>
              <a:rPr lang="sv-SE"/>
              <a:t>Funktionell </a:t>
            </a:r>
            <a:r>
              <a:rPr lang="sv-SE" err="1"/>
              <a:t>masterbatch</a:t>
            </a:r>
            <a:endParaRPr lang="sv-SE"/>
          </a:p>
        </p:txBody>
      </p:sp>
      <p:sp>
        <p:nvSpPr>
          <p:cNvPr id="29" name="Platshållare för bild 5">
            <a:extLst>
              <a:ext uri="{FF2B5EF4-FFF2-40B4-BE49-F238E27FC236}">
                <a16:creationId xmlns:a16="http://schemas.microsoft.com/office/drawing/2014/main" id="{99C8E6B7-BAE2-0F48-BE6E-64A0D3101A88}"/>
              </a:ext>
            </a:extLst>
          </p:cNvPr>
          <p:cNvSpPr>
            <a:spLocks noGrp="1"/>
          </p:cNvSpPr>
          <p:nvPr>
            <p:ph type="pic" sz="quarter" idx="30"/>
          </p:nvPr>
        </p:nvSpPr>
        <p:spPr>
          <a:xfrm>
            <a:off x="9608017" y="2508069"/>
            <a:ext cx="1820046" cy="1719297"/>
          </a:xfrm>
          <a:prstGeom prst="rect">
            <a:avLst/>
          </a:prstGeom>
          <a:solidFill>
            <a:schemeClr val="bg2"/>
          </a:solidFill>
        </p:spPr>
        <p:txBody>
          <a:bodyPr/>
          <a:lstStyle>
            <a:lvl1pPr>
              <a:defRPr>
                <a:solidFill>
                  <a:schemeClr val="bg1"/>
                </a:solidFill>
              </a:defRPr>
            </a:lvl1pPr>
          </a:lstStyle>
          <a:p>
            <a:endParaRPr lang="sv-SE"/>
          </a:p>
        </p:txBody>
      </p:sp>
      <p:sp>
        <p:nvSpPr>
          <p:cNvPr id="30" name="Platshållare för text 4">
            <a:extLst>
              <a:ext uri="{FF2B5EF4-FFF2-40B4-BE49-F238E27FC236}">
                <a16:creationId xmlns:a16="http://schemas.microsoft.com/office/drawing/2014/main" id="{E4A21DF9-7C50-A947-BCA2-F66A40F4E678}"/>
              </a:ext>
            </a:extLst>
          </p:cNvPr>
          <p:cNvSpPr>
            <a:spLocks noGrp="1"/>
          </p:cNvSpPr>
          <p:nvPr>
            <p:ph type="body" sz="quarter" idx="31" hasCustomPrompt="1"/>
          </p:nvPr>
        </p:nvSpPr>
        <p:spPr>
          <a:xfrm>
            <a:off x="2974490" y="4859383"/>
            <a:ext cx="1820046" cy="705394"/>
          </a:xfrm>
          <a:prstGeom prst="rect">
            <a:avLst/>
          </a:prstGeom>
        </p:spPr>
        <p:txBody>
          <a:bodyPr lIns="0" tIns="0" rIns="0" bIns="0" anchor="t" anchorCtr="0"/>
          <a:lstStyle>
            <a:lvl1pPr marL="0" indent="0">
              <a:lnSpc>
                <a:spcPts val="1800"/>
              </a:lnSpc>
              <a:buFont typeface="Wingdings" pitchFamily="2" charset="2"/>
              <a:buNone/>
              <a:defRPr sz="1600" b="0" i="0">
                <a:solidFill>
                  <a:schemeClr val="tx2"/>
                </a:solidFill>
                <a:latin typeface="Arial" panose="020B0604020202020204" pitchFamily="34" charset="0"/>
                <a:cs typeface="Arial" panose="020B0604020202020204" pitchFamily="34" charset="0"/>
              </a:defRPr>
            </a:lvl1pPr>
          </a:lstStyle>
          <a:p>
            <a:r>
              <a:rPr lang="sv-SE"/>
              <a:t>Polyeten (PE) och Polypropen (PP)</a:t>
            </a:r>
          </a:p>
        </p:txBody>
      </p:sp>
      <p:pic>
        <p:nvPicPr>
          <p:cNvPr id="2" name="Bildobjekt 1">
            <a:extLst>
              <a:ext uri="{FF2B5EF4-FFF2-40B4-BE49-F238E27FC236}">
                <a16:creationId xmlns:a16="http://schemas.microsoft.com/office/drawing/2014/main" id="{1CE28A29-02CF-5087-D90F-2FC4B438128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3" name="Grupp 2">
            <a:extLst>
              <a:ext uri="{FF2B5EF4-FFF2-40B4-BE49-F238E27FC236}">
                <a16:creationId xmlns:a16="http://schemas.microsoft.com/office/drawing/2014/main" id="{351144B1-AA23-2982-1D07-76E75F88D353}"/>
              </a:ext>
            </a:extLst>
          </p:cNvPr>
          <p:cNvGrpSpPr/>
          <p:nvPr userDrawn="1"/>
        </p:nvGrpSpPr>
        <p:grpSpPr>
          <a:xfrm>
            <a:off x="779929" y="773810"/>
            <a:ext cx="800780" cy="291381"/>
            <a:chOff x="779929" y="773810"/>
            <a:chExt cx="800780" cy="291381"/>
          </a:xfrm>
        </p:grpSpPr>
        <p:sp>
          <p:nvSpPr>
            <p:cNvPr id="4" name="Rektangel 3">
              <a:extLst>
                <a:ext uri="{FF2B5EF4-FFF2-40B4-BE49-F238E27FC236}">
                  <a16:creationId xmlns:a16="http://schemas.microsoft.com/office/drawing/2014/main" id="{6BBD2013-596B-0CC4-523B-778F2B6411E5}"/>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7" name="Rektangel 6">
              <a:extLst>
                <a:ext uri="{FF2B5EF4-FFF2-40B4-BE49-F238E27FC236}">
                  <a16:creationId xmlns:a16="http://schemas.microsoft.com/office/drawing/2014/main" id="{24B7A4A7-DFF1-2807-A810-D3AF8A1335E6}"/>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8" name="Rektangel 7">
              <a:extLst>
                <a:ext uri="{FF2B5EF4-FFF2-40B4-BE49-F238E27FC236}">
                  <a16:creationId xmlns:a16="http://schemas.microsoft.com/office/drawing/2014/main" id="{CF149F81-C841-C5F9-B68C-7BCB9544FC62}"/>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14872297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vänster, 4 spal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B3D57F1C-D447-514B-B77D-97D647C802FD}"/>
              </a:ext>
            </a:extLst>
          </p:cNvPr>
          <p:cNvSpPr>
            <a:spLocks noGrp="1"/>
          </p:cNvSpPr>
          <p:nvPr>
            <p:ph type="pic" sz="quarter" idx="22"/>
          </p:nvPr>
        </p:nvSpPr>
        <p:spPr>
          <a:xfrm>
            <a:off x="779463" y="3429000"/>
            <a:ext cx="2595108" cy="2661881"/>
          </a:xfrm>
          <a:prstGeom prst="rect">
            <a:avLst/>
          </a:prstGeom>
          <a:solidFill>
            <a:schemeClr val="bg2"/>
          </a:solidFill>
        </p:spPr>
        <p:txBody>
          <a:bodyPr/>
          <a:lstStyle>
            <a:lvl1pPr>
              <a:defRPr>
                <a:solidFill>
                  <a:schemeClr val="bg1"/>
                </a:solidFill>
              </a:defRPr>
            </a:lvl1pPr>
          </a:lstStyle>
          <a:p>
            <a:endParaRPr lang="sv-SE"/>
          </a:p>
        </p:txBody>
      </p:sp>
      <p:sp>
        <p:nvSpPr>
          <p:cNvPr id="25" name="Platshållare för text 4">
            <a:extLst>
              <a:ext uri="{FF2B5EF4-FFF2-40B4-BE49-F238E27FC236}">
                <a16:creationId xmlns:a16="http://schemas.microsoft.com/office/drawing/2014/main" id="{1BCB8608-DF04-0A46-801E-0C8807235A00}"/>
              </a:ext>
            </a:extLst>
          </p:cNvPr>
          <p:cNvSpPr>
            <a:spLocks noGrp="1"/>
          </p:cNvSpPr>
          <p:nvPr>
            <p:ph type="body" sz="quarter" idx="17" hasCustomPrompt="1"/>
          </p:nvPr>
        </p:nvSpPr>
        <p:spPr>
          <a:xfrm>
            <a:off x="3729606" y="3429000"/>
            <a:ext cx="2366394" cy="569577"/>
          </a:xfrm>
          <a:prstGeom prst="rect">
            <a:avLst/>
          </a:prstGeom>
        </p:spPr>
        <p:txBody>
          <a:bodyPr lIns="0" tIns="0" rIns="0" bIns="0" anchor="b"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1</a:t>
            </a:r>
          </a:p>
        </p:txBody>
      </p:sp>
      <p:sp>
        <p:nvSpPr>
          <p:cNvPr id="31" name="Platshållare för innehåll 6">
            <a:extLst>
              <a:ext uri="{FF2B5EF4-FFF2-40B4-BE49-F238E27FC236}">
                <a16:creationId xmlns:a16="http://schemas.microsoft.com/office/drawing/2014/main" id="{114A6E22-12DA-3846-B4F3-2720876E6EB8}"/>
              </a:ext>
            </a:extLst>
          </p:cNvPr>
          <p:cNvSpPr>
            <a:spLocks noGrp="1"/>
          </p:cNvSpPr>
          <p:nvPr>
            <p:ph sz="quarter" idx="10" hasCustomPrompt="1"/>
          </p:nvPr>
        </p:nvSpPr>
        <p:spPr>
          <a:xfrm>
            <a:off x="3729604" y="4219429"/>
            <a:ext cx="2365929" cy="1719297"/>
          </a:xfrm>
          <a:prstGeom prst="rect">
            <a:avLst/>
          </a:prstGeom>
        </p:spPr>
        <p:txBody>
          <a:bodyPr lIns="0" tIns="0" rIns="0" bIns="0" anchor="t"/>
          <a:lstStyle>
            <a:lvl1pPr marL="285750" indent="-285750">
              <a:buFont typeface="Wingdings" pitchFamily="2" charset="2"/>
              <a:buChar char="§"/>
              <a:defRPr sz="1500" b="0" i="0">
                <a:solidFill>
                  <a:schemeClr val="tx2"/>
                </a:solidFill>
                <a:latin typeface="Arial" panose="020B0604020202020204" pitchFamily="34" charset="0"/>
              </a:defRPr>
            </a:lvl1pPr>
          </a:lstStyle>
          <a:p>
            <a:r>
              <a:rPr lang="sv-SE"/>
              <a:t>Punkt 1</a:t>
            </a:r>
          </a:p>
          <a:p>
            <a:r>
              <a:rPr lang="sv-SE"/>
              <a:t>Punkt 2</a:t>
            </a:r>
          </a:p>
          <a:p>
            <a:r>
              <a:rPr lang="sv-SE"/>
              <a:t>Punkt 3</a:t>
            </a:r>
          </a:p>
          <a:p>
            <a:r>
              <a:rPr lang="sv-SE"/>
              <a:t>Punkt 4</a:t>
            </a:r>
          </a:p>
          <a:p>
            <a:r>
              <a:rPr lang="sv-SE"/>
              <a:t>Punkt 5</a:t>
            </a:r>
          </a:p>
        </p:txBody>
      </p:sp>
      <p:sp>
        <p:nvSpPr>
          <p:cNvPr id="36" name="Platshållare för text 4">
            <a:extLst>
              <a:ext uri="{FF2B5EF4-FFF2-40B4-BE49-F238E27FC236}">
                <a16:creationId xmlns:a16="http://schemas.microsoft.com/office/drawing/2014/main" id="{B1261A53-C77A-0740-B88E-F1E5BCF0B4CD}"/>
              </a:ext>
            </a:extLst>
          </p:cNvPr>
          <p:cNvSpPr>
            <a:spLocks noGrp="1"/>
          </p:cNvSpPr>
          <p:nvPr>
            <p:ph type="body" sz="quarter" idx="14" hasCustomPrompt="1"/>
          </p:nvPr>
        </p:nvSpPr>
        <p:spPr>
          <a:xfrm>
            <a:off x="779930" y="1676401"/>
            <a:ext cx="3977127" cy="1351409"/>
          </a:xfrm>
          <a:prstGeom prst="rect">
            <a:avLst/>
          </a:prstGeom>
        </p:spPr>
        <p:txBody>
          <a:bodyPr lIns="0" tIns="0" rIns="0" bIns="0" anchor="t" anchorCtr="0"/>
          <a:lstStyle>
            <a:lvl1pPr marL="0" indent="0">
              <a:lnSpc>
                <a:spcPts val="5000"/>
              </a:lnSpc>
              <a:buFontTx/>
              <a:buNone/>
              <a:defRPr sz="5000" b="1" i="0">
                <a:solidFill>
                  <a:schemeClr val="tx2"/>
                </a:solidFill>
                <a:latin typeface="Arial" panose="020B0604020202020204" pitchFamily="34" charset="0"/>
                <a:cs typeface="Arial" panose="020B0604020202020204" pitchFamily="34" charset="0"/>
              </a:defRPr>
            </a:lvl1pPr>
          </a:lstStyle>
          <a:p>
            <a:r>
              <a:rPr lang="sv-SE"/>
              <a:t>Rubrik på två rader</a:t>
            </a:r>
          </a:p>
        </p:txBody>
      </p:sp>
      <p:sp>
        <p:nvSpPr>
          <p:cNvPr id="37" name="Platshållare för text 4">
            <a:extLst>
              <a:ext uri="{FF2B5EF4-FFF2-40B4-BE49-F238E27FC236}">
                <a16:creationId xmlns:a16="http://schemas.microsoft.com/office/drawing/2014/main" id="{98D8A63E-9A6B-024E-83FA-807A45D7AF20}"/>
              </a:ext>
            </a:extLst>
          </p:cNvPr>
          <p:cNvSpPr>
            <a:spLocks noGrp="1"/>
          </p:cNvSpPr>
          <p:nvPr>
            <p:ph type="body" sz="quarter" idx="23" hasCustomPrompt="1"/>
          </p:nvPr>
        </p:nvSpPr>
        <p:spPr>
          <a:xfrm>
            <a:off x="6385720" y="3429000"/>
            <a:ext cx="2366394" cy="569577"/>
          </a:xfrm>
          <a:prstGeom prst="rect">
            <a:avLst/>
          </a:prstGeom>
        </p:spPr>
        <p:txBody>
          <a:bodyPr lIns="0" tIns="0" rIns="0" bIns="0" anchor="b"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2</a:t>
            </a:r>
          </a:p>
        </p:txBody>
      </p:sp>
      <p:sp>
        <p:nvSpPr>
          <p:cNvPr id="38" name="Platshållare för innehåll 6">
            <a:extLst>
              <a:ext uri="{FF2B5EF4-FFF2-40B4-BE49-F238E27FC236}">
                <a16:creationId xmlns:a16="http://schemas.microsoft.com/office/drawing/2014/main" id="{FA2DFFD4-A0E3-144D-96B2-39462908DF23}"/>
              </a:ext>
            </a:extLst>
          </p:cNvPr>
          <p:cNvSpPr>
            <a:spLocks noGrp="1"/>
          </p:cNvSpPr>
          <p:nvPr>
            <p:ph sz="quarter" idx="24" hasCustomPrompt="1"/>
          </p:nvPr>
        </p:nvSpPr>
        <p:spPr>
          <a:xfrm>
            <a:off x="6385718" y="4219429"/>
            <a:ext cx="2365929" cy="1719297"/>
          </a:xfrm>
          <a:prstGeom prst="rect">
            <a:avLst/>
          </a:prstGeom>
        </p:spPr>
        <p:txBody>
          <a:bodyPr lIns="0" tIns="0" rIns="0" bIns="0" anchor="t"/>
          <a:lstStyle>
            <a:lvl1pPr marL="174625" indent="-174625">
              <a:buFont typeface="Wingdings" pitchFamily="2" charset="2"/>
              <a:buChar char="§"/>
              <a:defRPr lang="sv-SE" smtClean="0">
                <a:effectLst/>
              </a:defRPr>
            </a:lvl1pPr>
          </a:lstStyle>
          <a:p>
            <a:r>
              <a:rPr lang="sv-SE"/>
              <a:t>Punkt 1</a:t>
            </a:r>
          </a:p>
          <a:p>
            <a:r>
              <a:rPr lang="sv-SE"/>
              <a:t>Punkt 2</a:t>
            </a:r>
          </a:p>
          <a:p>
            <a:r>
              <a:rPr lang="sv-SE"/>
              <a:t>Punkt 3</a:t>
            </a:r>
          </a:p>
          <a:p>
            <a:r>
              <a:rPr lang="sv-SE"/>
              <a:t>Punkt 4</a:t>
            </a:r>
          </a:p>
          <a:p>
            <a:r>
              <a:rPr lang="sv-SE"/>
              <a:t>Punkt 5</a:t>
            </a:r>
          </a:p>
        </p:txBody>
      </p:sp>
      <p:sp>
        <p:nvSpPr>
          <p:cNvPr id="39" name="Platshållare för text 4">
            <a:extLst>
              <a:ext uri="{FF2B5EF4-FFF2-40B4-BE49-F238E27FC236}">
                <a16:creationId xmlns:a16="http://schemas.microsoft.com/office/drawing/2014/main" id="{D8C38D24-5B20-F448-B07E-E5A70BA845CA}"/>
              </a:ext>
            </a:extLst>
          </p:cNvPr>
          <p:cNvSpPr>
            <a:spLocks noGrp="1"/>
          </p:cNvSpPr>
          <p:nvPr>
            <p:ph type="body" sz="quarter" idx="25" hasCustomPrompt="1"/>
          </p:nvPr>
        </p:nvSpPr>
        <p:spPr>
          <a:xfrm>
            <a:off x="9052720" y="3429000"/>
            <a:ext cx="2366394" cy="569577"/>
          </a:xfrm>
          <a:prstGeom prst="rect">
            <a:avLst/>
          </a:prstGeom>
        </p:spPr>
        <p:txBody>
          <a:bodyPr lIns="0" tIns="0" rIns="0" bIns="0" anchor="b"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3</a:t>
            </a:r>
          </a:p>
        </p:txBody>
      </p:sp>
      <p:sp>
        <p:nvSpPr>
          <p:cNvPr id="40" name="Platshållare för innehåll 6">
            <a:extLst>
              <a:ext uri="{FF2B5EF4-FFF2-40B4-BE49-F238E27FC236}">
                <a16:creationId xmlns:a16="http://schemas.microsoft.com/office/drawing/2014/main" id="{D03F9E3D-E36F-1549-9B35-9D15047AD747}"/>
              </a:ext>
            </a:extLst>
          </p:cNvPr>
          <p:cNvSpPr>
            <a:spLocks noGrp="1"/>
          </p:cNvSpPr>
          <p:nvPr>
            <p:ph sz="quarter" idx="26" hasCustomPrompt="1"/>
          </p:nvPr>
        </p:nvSpPr>
        <p:spPr>
          <a:xfrm>
            <a:off x="9052718" y="4219429"/>
            <a:ext cx="2365929" cy="1719297"/>
          </a:xfrm>
          <a:prstGeom prst="rect">
            <a:avLst/>
          </a:prstGeom>
        </p:spPr>
        <p:txBody>
          <a:bodyPr lIns="0" tIns="0" rIns="0" bIns="0" anchor="t"/>
          <a:lstStyle>
            <a:lvl1pPr marL="174625" indent="-174625">
              <a:buFont typeface="Wingdings" pitchFamily="2" charset="2"/>
              <a:buChar char="§"/>
              <a:defRPr sz="1500" b="0" i="0">
                <a:solidFill>
                  <a:schemeClr val="tx2"/>
                </a:solidFill>
                <a:latin typeface="Arial" panose="020B0604020202020204" pitchFamily="34" charset="0"/>
              </a:defRPr>
            </a:lvl1pPr>
          </a:lstStyle>
          <a:p>
            <a:r>
              <a:rPr lang="sv-SE"/>
              <a:t>Punkt 1</a:t>
            </a:r>
          </a:p>
          <a:p>
            <a:r>
              <a:rPr lang="sv-SE"/>
              <a:t>Punkt 2</a:t>
            </a:r>
          </a:p>
          <a:p>
            <a:r>
              <a:rPr lang="sv-SE"/>
              <a:t>Punkt 3</a:t>
            </a:r>
          </a:p>
          <a:p>
            <a:r>
              <a:rPr lang="sv-SE"/>
              <a:t>Punkt 4</a:t>
            </a:r>
          </a:p>
          <a:p>
            <a:r>
              <a:rPr lang="sv-SE"/>
              <a:t>Punkt 5</a:t>
            </a:r>
          </a:p>
        </p:txBody>
      </p:sp>
      <p:pic>
        <p:nvPicPr>
          <p:cNvPr id="2" name="Bildobjekt 1">
            <a:extLst>
              <a:ext uri="{FF2B5EF4-FFF2-40B4-BE49-F238E27FC236}">
                <a16:creationId xmlns:a16="http://schemas.microsoft.com/office/drawing/2014/main" id="{E8C7E725-DEB0-DB86-E09E-F56FB4954CE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3" name="Grupp 2">
            <a:extLst>
              <a:ext uri="{FF2B5EF4-FFF2-40B4-BE49-F238E27FC236}">
                <a16:creationId xmlns:a16="http://schemas.microsoft.com/office/drawing/2014/main" id="{BABBD6FE-A65A-4508-15B4-B35133A77855}"/>
              </a:ext>
            </a:extLst>
          </p:cNvPr>
          <p:cNvGrpSpPr/>
          <p:nvPr userDrawn="1"/>
        </p:nvGrpSpPr>
        <p:grpSpPr>
          <a:xfrm>
            <a:off x="779929" y="773810"/>
            <a:ext cx="800780" cy="291381"/>
            <a:chOff x="779929" y="773810"/>
            <a:chExt cx="800780" cy="291381"/>
          </a:xfrm>
        </p:grpSpPr>
        <p:sp>
          <p:nvSpPr>
            <p:cNvPr id="4" name="Rektangel 3">
              <a:extLst>
                <a:ext uri="{FF2B5EF4-FFF2-40B4-BE49-F238E27FC236}">
                  <a16:creationId xmlns:a16="http://schemas.microsoft.com/office/drawing/2014/main" id="{C754A414-F6B5-D834-4984-1C353BBD0F89}"/>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5" name="Rektangel 4">
              <a:extLst>
                <a:ext uri="{FF2B5EF4-FFF2-40B4-BE49-F238E27FC236}">
                  <a16:creationId xmlns:a16="http://schemas.microsoft.com/office/drawing/2014/main" id="{3AE7D345-B54D-9E3E-C56D-8BDDB90BC377}"/>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8" name="Rektangel 7">
              <a:extLst>
                <a:ext uri="{FF2B5EF4-FFF2-40B4-BE49-F238E27FC236}">
                  <a16:creationId xmlns:a16="http://schemas.microsoft.com/office/drawing/2014/main" id="{F68E7866-1F7B-F81F-301E-A31C13758B8D}"/>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667811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t – 3 spalter m Hexagoner">
    <p:bg>
      <p:bgPr>
        <a:solidFill>
          <a:schemeClr val="bg1"/>
        </a:solidFill>
        <a:effectLst/>
      </p:bgPr>
    </p:bg>
    <p:spTree>
      <p:nvGrpSpPr>
        <p:cNvPr id="1" name=""/>
        <p:cNvGrpSpPr/>
        <p:nvPr/>
      </p:nvGrpSpPr>
      <p:grpSpPr>
        <a:xfrm>
          <a:off x="0" y="0"/>
          <a:ext cx="0" cy="0"/>
          <a:chOff x="0" y="0"/>
          <a:chExt cx="0" cy="0"/>
        </a:xfrm>
      </p:grpSpPr>
      <p:sp>
        <p:nvSpPr>
          <p:cNvPr id="4" name="Sexhörning 3">
            <a:extLst>
              <a:ext uri="{FF2B5EF4-FFF2-40B4-BE49-F238E27FC236}">
                <a16:creationId xmlns:a16="http://schemas.microsoft.com/office/drawing/2014/main" id="{B5FADA0C-7876-7A4A-8D72-7AB4AA8AA8A7}"/>
              </a:ext>
            </a:extLst>
          </p:cNvPr>
          <p:cNvSpPr/>
          <p:nvPr userDrawn="1"/>
        </p:nvSpPr>
        <p:spPr>
          <a:xfrm rot="5400000">
            <a:off x="1058091" y="2535577"/>
            <a:ext cx="2717076" cy="2429691"/>
          </a:xfrm>
          <a:prstGeom prst="hexagon">
            <a:avLst/>
          </a:prstGeom>
          <a:solidFill>
            <a:schemeClr val="tx2"/>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25" name="Platshållare för text 4">
            <a:extLst>
              <a:ext uri="{FF2B5EF4-FFF2-40B4-BE49-F238E27FC236}">
                <a16:creationId xmlns:a16="http://schemas.microsoft.com/office/drawing/2014/main" id="{A3EAFA88-8D2C-B74C-8A5F-FFA97BA6A6AB}"/>
              </a:ext>
            </a:extLst>
          </p:cNvPr>
          <p:cNvSpPr>
            <a:spLocks noGrp="1"/>
          </p:cNvSpPr>
          <p:nvPr>
            <p:ph type="body" sz="quarter" idx="17" hasCustomPrompt="1"/>
          </p:nvPr>
        </p:nvSpPr>
        <p:spPr>
          <a:xfrm>
            <a:off x="1506606" y="5174276"/>
            <a:ext cx="1820046" cy="796619"/>
          </a:xfrm>
          <a:prstGeom prst="rect">
            <a:avLst/>
          </a:prstGeom>
        </p:spPr>
        <p:txBody>
          <a:bodyPr lIns="0" tIns="0" rIns="0" bIns="0" anchor="b" anchorCtr="0"/>
          <a:lstStyle>
            <a:lvl1pPr marL="0" indent="0" algn="ctr">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på två rader</a:t>
            </a:r>
          </a:p>
        </p:txBody>
      </p:sp>
      <p:sp>
        <p:nvSpPr>
          <p:cNvPr id="31" name="Sexhörning 30">
            <a:extLst>
              <a:ext uri="{FF2B5EF4-FFF2-40B4-BE49-F238E27FC236}">
                <a16:creationId xmlns:a16="http://schemas.microsoft.com/office/drawing/2014/main" id="{C7051BF6-1D11-AA4F-B700-00C61FE3354E}"/>
              </a:ext>
            </a:extLst>
          </p:cNvPr>
          <p:cNvSpPr/>
          <p:nvPr userDrawn="1"/>
        </p:nvSpPr>
        <p:spPr>
          <a:xfrm rot="5400000">
            <a:off x="4737461" y="2535579"/>
            <a:ext cx="2717076" cy="2429691"/>
          </a:xfrm>
          <a:prstGeom prst="hexagon">
            <a:avLst/>
          </a:prstGeom>
          <a:solidFill>
            <a:schemeClr val="tx2"/>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33" name="Platshållare för text 4">
            <a:extLst>
              <a:ext uri="{FF2B5EF4-FFF2-40B4-BE49-F238E27FC236}">
                <a16:creationId xmlns:a16="http://schemas.microsoft.com/office/drawing/2014/main" id="{507118FC-B5F2-0742-9619-74B72A5D1C9C}"/>
              </a:ext>
            </a:extLst>
          </p:cNvPr>
          <p:cNvSpPr>
            <a:spLocks noGrp="1"/>
          </p:cNvSpPr>
          <p:nvPr>
            <p:ph type="body" sz="quarter" idx="21" hasCustomPrompt="1"/>
          </p:nvPr>
        </p:nvSpPr>
        <p:spPr>
          <a:xfrm>
            <a:off x="5185976" y="5174278"/>
            <a:ext cx="1820046" cy="796619"/>
          </a:xfrm>
          <a:prstGeom prst="rect">
            <a:avLst/>
          </a:prstGeom>
        </p:spPr>
        <p:txBody>
          <a:bodyPr lIns="0" tIns="0" rIns="0" bIns="0" anchor="b" anchorCtr="0"/>
          <a:lstStyle>
            <a:lvl1pPr marL="0" indent="0" algn="ctr">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på två rader</a:t>
            </a:r>
          </a:p>
        </p:txBody>
      </p:sp>
      <p:sp>
        <p:nvSpPr>
          <p:cNvPr id="34" name="Sexhörning 33">
            <a:extLst>
              <a:ext uri="{FF2B5EF4-FFF2-40B4-BE49-F238E27FC236}">
                <a16:creationId xmlns:a16="http://schemas.microsoft.com/office/drawing/2014/main" id="{53CF17D7-802A-5B40-99EA-398E2FBBBCAE}"/>
              </a:ext>
            </a:extLst>
          </p:cNvPr>
          <p:cNvSpPr/>
          <p:nvPr userDrawn="1"/>
        </p:nvSpPr>
        <p:spPr>
          <a:xfrm rot="5400000">
            <a:off x="8416833" y="2535581"/>
            <a:ext cx="2717076" cy="2429691"/>
          </a:xfrm>
          <a:prstGeom prst="hexagon">
            <a:avLst/>
          </a:prstGeom>
          <a:solidFill>
            <a:schemeClr val="tx2"/>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35" name="Platshållare för text 4">
            <a:extLst>
              <a:ext uri="{FF2B5EF4-FFF2-40B4-BE49-F238E27FC236}">
                <a16:creationId xmlns:a16="http://schemas.microsoft.com/office/drawing/2014/main" id="{E25C5A92-C7AA-4C40-84B8-DB3EF8F7F874}"/>
              </a:ext>
            </a:extLst>
          </p:cNvPr>
          <p:cNvSpPr>
            <a:spLocks noGrp="1"/>
          </p:cNvSpPr>
          <p:nvPr>
            <p:ph type="body" sz="quarter" idx="22" hasCustomPrompt="1"/>
          </p:nvPr>
        </p:nvSpPr>
        <p:spPr>
          <a:xfrm>
            <a:off x="8865348" y="5174280"/>
            <a:ext cx="1820046" cy="796619"/>
          </a:xfrm>
          <a:prstGeom prst="rect">
            <a:avLst/>
          </a:prstGeom>
        </p:spPr>
        <p:txBody>
          <a:bodyPr lIns="0" tIns="0" rIns="0" bIns="0" anchor="b" anchorCtr="0"/>
          <a:lstStyle>
            <a:lvl1pPr marL="0" indent="0" algn="ctr">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på två rader</a:t>
            </a:r>
          </a:p>
        </p:txBody>
      </p:sp>
      <p:sp>
        <p:nvSpPr>
          <p:cNvPr id="36" name="Platshållare för text 4">
            <a:extLst>
              <a:ext uri="{FF2B5EF4-FFF2-40B4-BE49-F238E27FC236}">
                <a16:creationId xmlns:a16="http://schemas.microsoft.com/office/drawing/2014/main" id="{865F7952-B524-F944-850D-C4202BF29DE9}"/>
              </a:ext>
            </a:extLst>
          </p:cNvPr>
          <p:cNvSpPr>
            <a:spLocks noGrp="1"/>
          </p:cNvSpPr>
          <p:nvPr>
            <p:ph type="body" sz="quarter" idx="20" hasCustomPrompt="1"/>
          </p:nvPr>
        </p:nvSpPr>
        <p:spPr>
          <a:xfrm>
            <a:off x="2192594" y="765175"/>
            <a:ext cx="7836309" cy="919934"/>
          </a:xfrm>
          <a:prstGeom prst="rect">
            <a:avLst/>
          </a:prstGeom>
        </p:spPr>
        <p:txBody>
          <a:bodyPr lIns="0" tIns="0" rIns="0" bIns="0" anchor="t" anchorCtr="0"/>
          <a:lstStyle>
            <a:lvl1pPr marL="0" indent="0" algn="ctr">
              <a:lnSpc>
                <a:spcPts val="4000"/>
              </a:lnSpc>
              <a:buFontTx/>
              <a:buNone/>
              <a:defRPr sz="4000" b="1" i="0">
                <a:solidFill>
                  <a:schemeClr val="tx2"/>
                </a:solidFill>
                <a:latin typeface="Arial" panose="020B0604020202020204" pitchFamily="34" charset="0"/>
                <a:cs typeface="Arial" panose="020B0604020202020204" pitchFamily="34" charset="0"/>
              </a:defRPr>
            </a:lvl1pPr>
          </a:lstStyle>
          <a:p>
            <a:r>
              <a:rPr lang="sv-SE"/>
              <a:t>Detta är en huvudrubrik på två rader vid behov av mer text</a:t>
            </a:r>
          </a:p>
        </p:txBody>
      </p:sp>
      <p:sp>
        <p:nvSpPr>
          <p:cNvPr id="37" name="Platshållare för text 4">
            <a:extLst>
              <a:ext uri="{FF2B5EF4-FFF2-40B4-BE49-F238E27FC236}">
                <a16:creationId xmlns:a16="http://schemas.microsoft.com/office/drawing/2014/main" id="{42EF4FBD-7F94-BD47-A01D-17E5A8777843}"/>
              </a:ext>
            </a:extLst>
          </p:cNvPr>
          <p:cNvSpPr>
            <a:spLocks noGrp="1"/>
          </p:cNvSpPr>
          <p:nvPr>
            <p:ph type="body" sz="quarter" idx="23" hasCustomPrompt="1"/>
          </p:nvPr>
        </p:nvSpPr>
        <p:spPr>
          <a:xfrm>
            <a:off x="2192593" y="1874035"/>
            <a:ext cx="7836309" cy="516165"/>
          </a:xfrm>
          <a:prstGeom prst="rect">
            <a:avLst/>
          </a:prstGeom>
        </p:spPr>
        <p:txBody>
          <a:bodyPr lIns="0" tIns="0" rIns="0" bIns="0" anchor="t" anchorCtr="0"/>
          <a:lstStyle>
            <a:lvl1pPr marL="0" indent="0" algn="ctr">
              <a:lnSpc>
                <a:spcPts val="2800"/>
              </a:lnSpc>
              <a:buFontTx/>
              <a:buNone/>
              <a:defRPr sz="2200" b="1" i="0">
                <a:solidFill>
                  <a:schemeClr val="bg2"/>
                </a:solidFill>
                <a:latin typeface="Arial" panose="020B0604020202020204" pitchFamily="34" charset="0"/>
                <a:cs typeface="Arial" panose="020B0604020202020204" pitchFamily="34" charset="0"/>
              </a:defRPr>
            </a:lvl1pPr>
          </a:lstStyle>
          <a:p>
            <a:r>
              <a:rPr lang="sv-SE"/>
              <a:t>Och detta en underrubrik</a:t>
            </a:r>
          </a:p>
        </p:txBody>
      </p:sp>
      <p:pic>
        <p:nvPicPr>
          <p:cNvPr id="38" name="Bildobjekt 37">
            <a:extLst>
              <a:ext uri="{FF2B5EF4-FFF2-40B4-BE49-F238E27FC236}">
                <a16:creationId xmlns:a16="http://schemas.microsoft.com/office/drawing/2014/main" id="{2A1659E1-5C43-1842-9041-CABC34C7DCE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00252" y="2734045"/>
            <a:ext cx="2032754" cy="2032754"/>
          </a:xfrm>
          <a:prstGeom prst="rect">
            <a:avLst/>
          </a:prstGeom>
        </p:spPr>
      </p:pic>
      <p:pic>
        <p:nvPicPr>
          <p:cNvPr id="8" name="Bildobjekt 7">
            <a:extLst>
              <a:ext uri="{FF2B5EF4-FFF2-40B4-BE49-F238E27FC236}">
                <a16:creationId xmlns:a16="http://schemas.microsoft.com/office/drawing/2014/main" id="{CA26EEA2-AF7D-F942-9745-50AEF208959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78982" y="3222876"/>
            <a:ext cx="992777" cy="1009187"/>
          </a:xfrm>
          <a:prstGeom prst="rect">
            <a:avLst/>
          </a:prstGeom>
        </p:spPr>
      </p:pic>
      <p:pic>
        <p:nvPicPr>
          <p:cNvPr id="10" name="Bildobjekt 9">
            <a:extLst>
              <a:ext uri="{FF2B5EF4-FFF2-40B4-BE49-F238E27FC236}">
                <a16:creationId xmlns:a16="http://schemas.microsoft.com/office/drawing/2014/main" id="{1B558314-C1A1-2B4F-903B-BEB73F8DBA9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664009" y="3222876"/>
            <a:ext cx="863981" cy="1009188"/>
          </a:xfrm>
          <a:prstGeom prst="rect">
            <a:avLst/>
          </a:prstGeom>
        </p:spPr>
      </p:pic>
      <p:pic>
        <p:nvPicPr>
          <p:cNvPr id="2" name="Bildobjekt 1">
            <a:extLst>
              <a:ext uri="{FF2B5EF4-FFF2-40B4-BE49-F238E27FC236}">
                <a16:creationId xmlns:a16="http://schemas.microsoft.com/office/drawing/2014/main" id="{66E79056-4FF6-DA71-4E74-D43749F0E90E}"/>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3" name="Grupp 2">
            <a:extLst>
              <a:ext uri="{FF2B5EF4-FFF2-40B4-BE49-F238E27FC236}">
                <a16:creationId xmlns:a16="http://schemas.microsoft.com/office/drawing/2014/main" id="{2DAFED80-E2AE-F361-1687-019F1730A005}"/>
              </a:ext>
            </a:extLst>
          </p:cNvPr>
          <p:cNvGrpSpPr/>
          <p:nvPr userDrawn="1"/>
        </p:nvGrpSpPr>
        <p:grpSpPr>
          <a:xfrm>
            <a:off x="779929" y="773810"/>
            <a:ext cx="800780" cy="291381"/>
            <a:chOff x="779929" y="773810"/>
            <a:chExt cx="800780" cy="291381"/>
          </a:xfrm>
        </p:grpSpPr>
        <p:sp>
          <p:nvSpPr>
            <p:cNvPr id="5" name="Rektangel 4">
              <a:extLst>
                <a:ext uri="{FF2B5EF4-FFF2-40B4-BE49-F238E27FC236}">
                  <a16:creationId xmlns:a16="http://schemas.microsoft.com/office/drawing/2014/main" id="{EA920D5E-BADE-C1D2-0547-425BE5994FBC}"/>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6" name="Rektangel 5">
              <a:extLst>
                <a:ext uri="{FF2B5EF4-FFF2-40B4-BE49-F238E27FC236}">
                  <a16:creationId xmlns:a16="http://schemas.microsoft.com/office/drawing/2014/main" id="{CDEBF3E3-FA35-F771-8C71-52094E2C228C}"/>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7" name="Rektangel 6">
              <a:extLst>
                <a:ext uri="{FF2B5EF4-FFF2-40B4-BE49-F238E27FC236}">
                  <a16:creationId xmlns:a16="http://schemas.microsoft.com/office/drawing/2014/main" id="{E108BC15-F7D8-6377-CE18-5E3909CD65EA}"/>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11199146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7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t – 3 spalter m Hexagoner brödtext">
    <p:bg>
      <p:bgPr>
        <a:solidFill>
          <a:schemeClr val="bg1"/>
        </a:solidFill>
        <a:effectLst/>
      </p:bgPr>
    </p:bg>
    <p:spTree>
      <p:nvGrpSpPr>
        <p:cNvPr id="1" name=""/>
        <p:cNvGrpSpPr/>
        <p:nvPr/>
      </p:nvGrpSpPr>
      <p:grpSpPr>
        <a:xfrm>
          <a:off x="0" y="0"/>
          <a:ext cx="0" cy="0"/>
          <a:chOff x="0" y="0"/>
          <a:chExt cx="0" cy="0"/>
        </a:xfrm>
      </p:grpSpPr>
      <p:sp>
        <p:nvSpPr>
          <p:cNvPr id="4" name="Sexhörning 3">
            <a:extLst>
              <a:ext uri="{FF2B5EF4-FFF2-40B4-BE49-F238E27FC236}">
                <a16:creationId xmlns:a16="http://schemas.microsoft.com/office/drawing/2014/main" id="{B5FADA0C-7876-7A4A-8D72-7AB4AA8AA8A7}"/>
              </a:ext>
            </a:extLst>
          </p:cNvPr>
          <p:cNvSpPr/>
          <p:nvPr userDrawn="1"/>
        </p:nvSpPr>
        <p:spPr>
          <a:xfrm rot="5400000">
            <a:off x="1058091" y="2557366"/>
            <a:ext cx="2717076" cy="2429691"/>
          </a:xfrm>
          <a:prstGeom prst="hexagon">
            <a:avLst/>
          </a:prstGeom>
          <a:solidFill>
            <a:schemeClr val="tx2"/>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31" name="Sexhörning 30">
            <a:extLst>
              <a:ext uri="{FF2B5EF4-FFF2-40B4-BE49-F238E27FC236}">
                <a16:creationId xmlns:a16="http://schemas.microsoft.com/office/drawing/2014/main" id="{C7051BF6-1D11-AA4F-B700-00C61FE3354E}"/>
              </a:ext>
            </a:extLst>
          </p:cNvPr>
          <p:cNvSpPr/>
          <p:nvPr userDrawn="1"/>
        </p:nvSpPr>
        <p:spPr>
          <a:xfrm rot="5400000">
            <a:off x="4737461" y="2557368"/>
            <a:ext cx="2717076" cy="2429691"/>
          </a:xfrm>
          <a:prstGeom prst="hexagon">
            <a:avLst/>
          </a:prstGeom>
          <a:solidFill>
            <a:schemeClr val="tx2"/>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34" name="Sexhörning 33">
            <a:extLst>
              <a:ext uri="{FF2B5EF4-FFF2-40B4-BE49-F238E27FC236}">
                <a16:creationId xmlns:a16="http://schemas.microsoft.com/office/drawing/2014/main" id="{53CF17D7-802A-5B40-99EA-398E2FBBBCAE}"/>
              </a:ext>
            </a:extLst>
          </p:cNvPr>
          <p:cNvSpPr/>
          <p:nvPr userDrawn="1"/>
        </p:nvSpPr>
        <p:spPr>
          <a:xfrm rot="5400000">
            <a:off x="8416833" y="2557370"/>
            <a:ext cx="2717076" cy="2429691"/>
          </a:xfrm>
          <a:prstGeom prst="hexagon">
            <a:avLst/>
          </a:prstGeom>
          <a:solidFill>
            <a:schemeClr val="tx2"/>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36" name="Platshållare för text 4">
            <a:extLst>
              <a:ext uri="{FF2B5EF4-FFF2-40B4-BE49-F238E27FC236}">
                <a16:creationId xmlns:a16="http://schemas.microsoft.com/office/drawing/2014/main" id="{865F7952-B524-F944-850D-C4202BF29DE9}"/>
              </a:ext>
            </a:extLst>
          </p:cNvPr>
          <p:cNvSpPr>
            <a:spLocks noGrp="1"/>
          </p:cNvSpPr>
          <p:nvPr>
            <p:ph type="body" sz="quarter" idx="20" hasCustomPrompt="1"/>
          </p:nvPr>
        </p:nvSpPr>
        <p:spPr>
          <a:xfrm>
            <a:off x="2192594" y="765174"/>
            <a:ext cx="7836309" cy="1748639"/>
          </a:xfrm>
          <a:prstGeom prst="rect">
            <a:avLst/>
          </a:prstGeom>
        </p:spPr>
        <p:txBody>
          <a:bodyPr lIns="0" tIns="0" rIns="0" bIns="0" anchor="t" anchorCtr="0"/>
          <a:lstStyle>
            <a:lvl1pPr marL="0" indent="0" algn="ctr">
              <a:lnSpc>
                <a:spcPts val="4000"/>
              </a:lnSpc>
              <a:buFontTx/>
              <a:buNone/>
              <a:defRPr sz="4000" b="1" i="0">
                <a:solidFill>
                  <a:schemeClr val="tx2"/>
                </a:solidFill>
                <a:latin typeface="Arial" panose="020B0604020202020204" pitchFamily="34" charset="0"/>
                <a:cs typeface="Arial" panose="020B0604020202020204" pitchFamily="34" charset="0"/>
              </a:defRPr>
            </a:lvl1pPr>
          </a:lstStyle>
          <a:p>
            <a:r>
              <a:rPr lang="sv-SE"/>
              <a:t>Detta är en huvudrubrik på tre stycken rader vid behov av ännu mer text</a:t>
            </a:r>
          </a:p>
        </p:txBody>
      </p:sp>
      <p:pic>
        <p:nvPicPr>
          <p:cNvPr id="38" name="Bildobjekt 37">
            <a:extLst>
              <a:ext uri="{FF2B5EF4-FFF2-40B4-BE49-F238E27FC236}">
                <a16:creationId xmlns:a16="http://schemas.microsoft.com/office/drawing/2014/main" id="{2A1659E1-5C43-1842-9041-CABC34C7DCE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79623" y="2755834"/>
            <a:ext cx="2032754" cy="2032754"/>
          </a:xfrm>
          <a:prstGeom prst="rect">
            <a:avLst/>
          </a:prstGeom>
        </p:spPr>
      </p:pic>
      <p:sp>
        <p:nvSpPr>
          <p:cNvPr id="14" name="Platshållare för innehåll 6">
            <a:extLst>
              <a:ext uri="{FF2B5EF4-FFF2-40B4-BE49-F238E27FC236}">
                <a16:creationId xmlns:a16="http://schemas.microsoft.com/office/drawing/2014/main" id="{859A8FC7-B69B-4847-A4E7-D65EAF919AE5}"/>
              </a:ext>
            </a:extLst>
          </p:cNvPr>
          <p:cNvSpPr>
            <a:spLocks noGrp="1"/>
          </p:cNvSpPr>
          <p:nvPr>
            <p:ph sz="quarter" idx="10" hasCustomPrompt="1"/>
          </p:nvPr>
        </p:nvSpPr>
        <p:spPr>
          <a:xfrm>
            <a:off x="1051559" y="5104835"/>
            <a:ext cx="2730139" cy="861938"/>
          </a:xfrm>
          <a:prstGeom prst="rect">
            <a:avLst/>
          </a:prstGeom>
        </p:spPr>
        <p:txBody>
          <a:bodyPr lIns="0" tIns="0" rIns="0" bIns="0" anchor="b"/>
          <a:lstStyle>
            <a:lvl1pPr marL="0" indent="0" algn="ctr">
              <a:buFont typeface="Wingdings" pitchFamily="2" charset="2"/>
              <a:buNone/>
              <a:defRPr sz="1500" b="0" i="0">
                <a:solidFill>
                  <a:schemeClr val="tx2"/>
                </a:solidFill>
                <a:latin typeface="Arial" panose="020B0604020202020204" pitchFamily="34" charset="0"/>
              </a:defRPr>
            </a:lvl1pPr>
          </a:lstStyle>
          <a:p>
            <a:r>
              <a:rPr lang="sv-SE" err="1"/>
              <a:t>Efficient</a:t>
            </a:r>
            <a:r>
              <a:rPr lang="sv-SE"/>
              <a:t> solutions for </a:t>
            </a:r>
            <a:r>
              <a:rPr lang="sv-SE" err="1"/>
              <a:t>quality</a:t>
            </a:r>
            <a:r>
              <a:rPr lang="sv-SE"/>
              <a:t> and </a:t>
            </a:r>
            <a:r>
              <a:rPr lang="sv-SE" err="1"/>
              <a:t>capacity</a:t>
            </a:r>
            <a:r>
              <a:rPr lang="sv-SE"/>
              <a:t> </a:t>
            </a:r>
            <a:r>
              <a:rPr lang="sv-SE" err="1"/>
              <a:t>improvement</a:t>
            </a:r>
            <a:r>
              <a:rPr lang="sv-SE"/>
              <a:t>, </a:t>
            </a:r>
            <a:r>
              <a:rPr lang="sv-SE" err="1"/>
              <a:t>with</a:t>
            </a:r>
            <a:r>
              <a:rPr lang="sv-SE"/>
              <a:t> </a:t>
            </a:r>
            <a:r>
              <a:rPr lang="sv-SE" err="1"/>
              <a:t>cost</a:t>
            </a:r>
            <a:r>
              <a:rPr lang="sv-SE"/>
              <a:t> </a:t>
            </a:r>
            <a:r>
              <a:rPr lang="sv-SE" err="1"/>
              <a:t>saving</a:t>
            </a:r>
            <a:r>
              <a:rPr lang="sv-SE"/>
              <a:t> potential.</a:t>
            </a:r>
          </a:p>
        </p:txBody>
      </p:sp>
      <p:sp>
        <p:nvSpPr>
          <p:cNvPr id="16" name="Platshållare för innehåll 6">
            <a:extLst>
              <a:ext uri="{FF2B5EF4-FFF2-40B4-BE49-F238E27FC236}">
                <a16:creationId xmlns:a16="http://schemas.microsoft.com/office/drawing/2014/main" id="{13D09C08-DBAA-F643-9C97-DFAF032F9A63}"/>
              </a:ext>
            </a:extLst>
          </p:cNvPr>
          <p:cNvSpPr>
            <a:spLocks noGrp="1"/>
          </p:cNvSpPr>
          <p:nvPr>
            <p:ph sz="quarter" idx="21" hasCustomPrompt="1"/>
          </p:nvPr>
        </p:nvSpPr>
        <p:spPr>
          <a:xfrm>
            <a:off x="4745678" y="5104835"/>
            <a:ext cx="2730139" cy="861938"/>
          </a:xfrm>
          <a:prstGeom prst="rect">
            <a:avLst/>
          </a:prstGeom>
        </p:spPr>
        <p:txBody>
          <a:bodyPr lIns="0" tIns="0" rIns="0" bIns="0" anchor="b"/>
          <a:lstStyle>
            <a:lvl1pPr marL="0" indent="0" algn="ctr">
              <a:buFont typeface="Wingdings" pitchFamily="2" charset="2"/>
              <a:buNone/>
              <a:defRPr sz="1500" b="0" i="0">
                <a:solidFill>
                  <a:schemeClr val="tx2"/>
                </a:solidFill>
                <a:latin typeface="Arial" panose="020B0604020202020204" pitchFamily="34" charset="0"/>
              </a:defRPr>
            </a:lvl1pPr>
          </a:lstStyle>
          <a:p>
            <a:r>
              <a:rPr lang="sv-SE" err="1">
                <a:effectLst/>
                <a:latin typeface="Arial" panose="020B0604020202020204" pitchFamily="34" charset="0"/>
              </a:rPr>
              <a:t>Our</a:t>
            </a:r>
            <a:r>
              <a:rPr lang="sv-SE">
                <a:effectLst/>
                <a:latin typeface="Arial" panose="020B0604020202020204" pitchFamily="34" charset="0"/>
              </a:rPr>
              <a:t> solutions </a:t>
            </a:r>
            <a:r>
              <a:rPr lang="sv-SE" err="1">
                <a:effectLst/>
                <a:latin typeface="Arial" panose="020B0604020202020204" pitchFamily="34" charset="0"/>
              </a:rPr>
              <a:t>contribute</a:t>
            </a:r>
            <a:r>
              <a:rPr lang="sv-SE">
                <a:effectLst/>
                <a:latin typeface="Arial" panose="020B0604020202020204" pitchFamily="34" charset="0"/>
              </a:rPr>
              <a:t> to a </a:t>
            </a:r>
            <a:r>
              <a:rPr lang="sv-SE" err="1">
                <a:effectLst/>
                <a:latin typeface="Arial" panose="020B0604020202020204" pitchFamily="34" charset="0"/>
              </a:rPr>
              <a:t>more</a:t>
            </a:r>
            <a:r>
              <a:rPr lang="sv-SE">
                <a:effectLst/>
                <a:latin typeface="Arial" panose="020B0604020202020204" pitchFamily="34" charset="0"/>
              </a:rPr>
              <a:t> </a:t>
            </a:r>
            <a:r>
              <a:rPr lang="sv-SE" err="1">
                <a:effectLst/>
                <a:latin typeface="Arial" panose="020B0604020202020204" pitchFamily="34" charset="0"/>
              </a:rPr>
              <a:t>sustainable</a:t>
            </a:r>
            <a:r>
              <a:rPr lang="sv-SE">
                <a:effectLst/>
                <a:latin typeface="Arial" panose="020B0604020202020204" pitchFamily="34" charset="0"/>
              </a:rPr>
              <a:t> and </a:t>
            </a:r>
            <a:r>
              <a:rPr lang="sv-SE" err="1">
                <a:effectLst/>
                <a:latin typeface="Arial" panose="020B0604020202020204" pitchFamily="34" charset="0"/>
              </a:rPr>
              <a:t>circular</a:t>
            </a:r>
            <a:r>
              <a:rPr lang="sv-SE">
                <a:effectLst/>
                <a:latin typeface="Arial" panose="020B0604020202020204" pitchFamily="34" charset="0"/>
              </a:rPr>
              <a:t> </a:t>
            </a:r>
            <a:r>
              <a:rPr lang="sv-SE" err="1">
                <a:effectLst/>
                <a:latin typeface="Arial" panose="020B0604020202020204" pitchFamily="34" charset="0"/>
              </a:rPr>
              <a:t>industry</a:t>
            </a:r>
            <a:r>
              <a:rPr lang="sv-SE">
                <a:effectLst/>
                <a:latin typeface="Arial" panose="020B0604020202020204" pitchFamily="34" charset="0"/>
              </a:rPr>
              <a:t>.</a:t>
            </a:r>
          </a:p>
        </p:txBody>
      </p:sp>
      <p:sp>
        <p:nvSpPr>
          <p:cNvPr id="17" name="Platshållare för innehåll 6">
            <a:extLst>
              <a:ext uri="{FF2B5EF4-FFF2-40B4-BE49-F238E27FC236}">
                <a16:creationId xmlns:a16="http://schemas.microsoft.com/office/drawing/2014/main" id="{1F40B4A5-B401-A141-88BA-EE7EDFB2BF1D}"/>
              </a:ext>
            </a:extLst>
          </p:cNvPr>
          <p:cNvSpPr>
            <a:spLocks noGrp="1"/>
          </p:cNvSpPr>
          <p:nvPr>
            <p:ph sz="quarter" idx="22" hasCustomPrompt="1"/>
          </p:nvPr>
        </p:nvSpPr>
        <p:spPr>
          <a:xfrm>
            <a:off x="8410302" y="5104835"/>
            <a:ext cx="2730139" cy="861938"/>
          </a:xfrm>
          <a:prstGeom prst="rect">
            <a:avLst/>
          </a:prstGeom>
        </p:spPr>
        <p:txBody>
          <a:bodyPr lIns="0" tIns="0" rIns="0" bIns="0" anchor="b"/>
          <a:lstStyle>
            <a:lvl1pPr marL="0" indent="0" algn="ctr">
              <a:buFont typeface="Wingdings" pitchFamily="2" charset="2"/>
              <a:buNone/>
              <a:defRPr sz="1500" b="0" i="0">
                <a:solidFill>
                  <a:schemeClr val="tx2"/>
                </a:solidFill>
                <a:latin typeface="Arial" panose="020B0604020202020204" pitchFamily="34" charset="0"/>
              </a:defRPr>
            </a:lvl1pPr>
          </a:lstStyle>
          <a:p>
            <a:r>
              <a:rPr lang="sv-SE" err="1">
                <a:effectLst/>
                <a:latin typeface="Arial" panose="020B0604020202020204" pitchFamily="34" charset="0"/>
              </a:rPr>
              <a:t>We</a:t>
            </a:r>
            <a:r>
              <a:rPr lang="sv-SE">
                <a:effectLst/>
                <a:latin typeface="Arial" panose="020B0604020202020204" pitchFamily="34" charset="0"/>
              </a:rPr>
              <a:t> </a:t>
            </a:r>
            <a:r>
              <a:rPr lang="sv-SE" err="1">
                <a:effectLst/>
                <a:latin typeface="Arial" panose="020B0604020202020204" pitchFamily="34" charset="0"/>
              </a:rPr>
              <a:t>are</a:t>
            </a:r>
            <a:r>
              <a:rPr lang="sv-SE">
                <a:effectLst/>
                <a:latin typeface="Arial" panose="020B0604020202020204" pitchFamily="34" charset="0"/>
              </a:rPr>
              <a:t> just at the </a:t>
            </a:r>
            <a:r>
              <a:rPr lang="sv-SE" err="1">
                <a:effectLst/>
                <a:latin typeface="Arial" panose="020B0604020202020204" pitchFamily="34" charset="0"/>
              </a:rPr>
              <a:t>beginning</a:t>
            </a:r>
            <a:r>
              <a:rPr lang="sv-SE">
                <a:effectLst/>
                <a:latin typeface="Arial" panose="020B0604020202020204" pitchFamily="34" charset="0"/>
              </a:rPr>
              <a:t> </a:t>
            </a:r>
            <a:r>
              <a:rPr lang="sv-SE" err="1">
                <a:effectLst/>
                <a:latin typeface="Arial" panose="020B0604020202020204" pitchFamily="34" charset="0"/>
              </a:rPr>
              <a:t>of</a:t>
            </a:r>
            <a:r>
              <a:rPr lang="sv-SE">
                <a:effectLst/>
                <a:latin typeface="Arial" panose="020B0604020202020204" pitchFamily="34" charset="0"/>
              </a:rPr>
              <a:t> a long </a:t>
            </a:r>
            <a:r>
              <a:rPr lang="sv-SE" err="1">
                <a:effectLst/>
                <a:latin typeface="Arial" panose="020B0604020202020204" pitchFamily="34" charset="0"/>
              </a:rPr>
              <a:t>journey</a:t>
            </a:r>
            <a:r>
              <a:rPr lang="sv-SE">
                <a:effectLst/>
                <a:latin typeface="Arial" panose="020B0604020202020204" pitchFamily="34" charset="0"/>
              </a:rPr>
              <a:t>, </a:t>
            </a:r>
            <a:r>
              <a:rPr lang="sv-SE" err="1">
                <a:effectLst/>
                <a:latin typeface="Arial" panose="020B0604020202020204" pitchFamily="34" charset="0"/>
              </a:rPr>
              <a:t>offering</a:t>
            </a:r>
            <a:r>
              <a:rPr lang="sv-SE">
                <a:effectLst/>
                <a:latin typeface="Arial" panose="020B0604020202020204" pitchFamily="34" charset="0"/>
              </a:rPr>
              <a:t> </a:t>
            </a:r>
            <a:r>
              <a:rPr lang="sv-SE" err="1">
                <a:effectLst/>
                <a:latin typeface="Arial" panose="020B0604020202020204" pitchFamily="34" charset="0"/>
              </a:rPr>
              <a:t>unique</a:t>
            </a:r>
            <a:r>
              <a:rPr lang="sv-SE">
                <a:effectLst/>
                <a:latin typeface="Arial" panose="020B0604020202020204" pitchFamily="34" charset="0"/>
              </a:rPr>
              <a:t> solutions in </a:t>
            </a:r>
            <a:r>
              <a:rPr lang="sv-SE" err="1">
                <a:effectLst/>
                <a:latin typeface="Arial" panose="020B0604020202020204" pitchFamily="34" charset="0"/>
              </a:rPr>
              <a:t>growing</a:t>
            </a:r>
            <a:r>
              <a:rPr lang="sv-SE">
                <a:effectLst/>
                <a:latin typeface="Arial" panose="020B0604020202020204" pitchFamily="34" charset="0"/>
              </a:rPr>
              <a:t> markets.</a:t>
            </a:r>
          </a:p>
        </p:txBody>
      </p:sp>
      <p:pic>
        <p:nvPicPr>
          <p:cNvPr id="19" name="Bildobjekt 18">
            <a:extLst>
              <a:ext uri="{FF2B5EF4-FFF2-40B4-BE49-F238E27FC236}">
                <a16:creationId xmlns:a16="http://schemas.microsoft.com/office/drawing/2014/main" id="{B449B7E6-732A-C143-9D70-23AE1794B86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251109" y="2562303"/>
            <a:ext cx="2331037" cy="2331037"/>
          </a:xfrm>
          <a:prstGeom prst="rect">
            <a:avLst/>
          </a:prstGeom>
        </p:spPr>
      </p:pic>
      <p:pic>
        <p:nvPicPr>
          <p:cNvPr id="20" name="Bildobjekt 19">
            <a:extLst>
              <a:ext uri="{FF2B5EF4-FFF2-40B4-BE49-F238E27FC236}">
                <a16:creationId xmlns:a16="http://schemas.microsoft.com/office/drawing/2014/main" id="{6AF303BE-64C9-EB41-8C8D-66C1E0A37D5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796200" y="2797075"/>
            <a:ext cx="1958341" cy="1958341"/>
          </a:xfrm>
          <a:prstGeom prst="rect">
            <a:avLst/>
          </a:prstGeom>
        </p:spPr>
      </p:pic>
      <p:pic>
        <p:nvPicPr>
          <p:cNvPr id="2" name="Bildobjekt 1">
            <a:extLst>
              <a:ext uri="{FF2B5EF4-FFF2-40B4-BE49-F238E27FC236}">
                <a16:creationId xmlns:a16="http://schemas.microsoft.com/office/drawing/2014/main" id="{43C3E23F-5E7E-F9B9-15BF-C7166367F79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3" name="Grupp 2">
            <a:extLst>
              <a:ext uri="{FF2B5EF4-FFF2-40B4-BE49-F238E27FC236}">
                <a16:creationId xmlns:a16="http://schemas.microsoft.com/office/drawing/2014/main" id="{B98C8BC8-2A56-9C17-2BDF-5CEDCB1E3DF4}"/>
              </a:ext>
            </a:extLst>
          </p:cNvPr>
          <p:cNvGrpSpPr/>
          <p:nvPr userDrawn="1"/>
        </p:nvGrpSpPr>
        <p:grpSpPr>
          <a:xfrm>
            <a:off x="779929" y="773810"/>
            <a:ext cx="800780" cy="291381"/>
            <a:chOff x="779929" y="773810"/>
            <a:chExt cx="800780" cy="291381"/>
          </a:xfrm>
        </p:grpSpPr>
        <p:sp>
          <p:nvSpPr>
            <p:cNvPr id="5" name="Rektangel 4">
              <a:extLst>
                <a:ext uri="{FF2B5EF4-FFF2-40B4-BE49-F238E27FC236}">
                  <a16:creationId xmlns:a16="http://schemas.microsoft.com/office/drawing/2014/main" id="{78E54283-B528-5FA4-EC2A-8B77F43DAD99}"/>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6" name="Rektangel 5">
              <a:extLst>
                <a:ext uri="{FF2B5EF4-FFF2-40B4-BE49-F238E27FC236}">
                  <a16:creationId xmlns:a16="http://schemas.microsoft.com/office/drawing/2014/main" id="{361FA9B0-51D5-6FF6-040A-33950CEB7A4B}"/>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7" name="Rektangel 6">
              <a:extLst>
                <a:ext uri="{FF2B5EF4-FFF2-40B4-BE49-F238E27FC236}">
                  <a16:creationId xmlns:a16="http://schemas.microsoft.com/office/drawing/2014/main" id="{A17BC708-E4B0-4975-32FB-1748B8173ADC}"/>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33525835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7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ntaktsida">
    <p:bg>
      <p:bgRef idx="1001">
        <a:schemeClr val="bg2"/>
      </p:bgRef>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EEB1D6E-FC7D-DE4F-AF68-F8CB1FAAC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4696" y="3429000"/>
            <a:ext cx="6528949" cy="1093854"/>
          </a:xfrm>
          <a:prstGeom prst="rect">
            <a:avLst/>
          </a:prstGeom>
        </p:spPr>
      </p:pic>
      <p:sp>
        <p:nvSpPr>
          <p:cNvPr id="2" name="textruta 1">
            <a:extLst>
              <a:ext uri="{FF2B5EF4-FFF2-40B4-BE49-F238E27FC236}">
                <a16:creationId xmlns:a16="http://schemas.microsoft.com/office/drawing/2014/main" id="{F528E63E-19D5-4541-A6EF-649D0A633EBD}"/>
              </a:ext>
            </a:extLst>
          </p:cNvPr>
          <p:cNvSpPr txBox="1"/>
          <p:nvPr userDrawn="1"/>
        </p:nvSpPr>
        <p:spPr>
          <a:xfrm>
            <a:off x="11083636" y="3754582"/>
            <a:ext cx="0" cy="0"/>
          </a:xfrm>
          <a:prstGeom prst="rect">
            <a:avLst/>
          </a:prstGeom>
        </p:spPr>
        <p:txBody>
          <a:bodyPr vert="horz" wrap="none" lIns="72000" tIns="72000" rIns="72000" bIns="72000" rtlCol="0">
            <a:noAutofit/>
          </a:bodyPr>
          <a:lstStyle/>
          <a:p>
            <a:pPr marL="0" marR="0" indent="0" algn="l" defTabSz="914400" rtl="0" eaLnBrk="1" fontAlgn="auto" latinLnBrk="0" hangingPunct="1">
              <a:lnSpc>
                <a:spcPct val="100000"/>
              </a:lnSpc>
              <a:spcBef>
                <a:spcPts val="1000"/>
              </a:spcBef>
              <a:spcAft>
                <a:spcPts val="0"/>
              </a:spcAft>
              <a:buClr>
                <a:srgbClr val="DC0D15"/>
              </a:buClr>
              <a:buSzTx/>
              <a:buFont typeface="Arial" pitchFamily="34" charset="0"/>
              <a:buNone/>
              <a:tabLst/>
            </a:pPr>
            <a:endParaRPr kumimoji="0" lang="sv-SE" sz="12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endParaRPr>
          </a:p>
        </p:txBody>
      </p:sp>
      <p:sp>
        <p:nvSpPr>
          <p:cNvPr id="6" name="textruta 5">
            <a:extLst>
              <a:ext uri="{FF2B5EF4-FFF2-40B4-BE49-F238E27FC236}">
                <a16:creationId xmlns:a16="http://schemas.microsoft.com/office/drawing/2014/main" id="{B6C2C867-6CFA-914A-8684-D9C506149709}"/>
              </a:ext>
            </a:extLst>
          </p:cNvPr>
          <p:cNvSpPr txBox="1"/>
          <p:nvPr userDrawn="1"/>
        </p:nvSpPr>
        <p:spPr>
          <a:xfrm>
            <a:off x="3409092" y="5524910"/>
            <a:ext cx="2340866" cy="226312"/>
          </a:xfrm>
          <a:prstGeom prst="rect">
            <a:avLst/>
          </a:prstGeom>
          <a:noFill/>
        </p:spPr>
        <p:txBody>
          <a:bodyPr vert="horz" wrap="square" lIns="0" tIns="0" rIns="0" bIns="0" rtlCol="0" anchor="ctr" anchorCtr="0">
            <a:noAutofit/>
          </a:bodyPr>
          <a:lstStyle/>
          <a:p>
            <a:pPr marL="0" marR="0" indent="0" algn="l" defTabSz="914400" rtl="0" eaLnBrk="1" fontAlgn="auto" latinLnBrk="0" hangingPunct="1">
              <a:lnSpc>
                <a:spcPts val="1640"/>
              </a:lnSpc>
              <a:spcBef>
                <a:spcPts val="1000"/>
              </a:spcBef>
              <a:spcAft>
                <a:spcPts val="0"/>
              </a:spcAft>
              <a:buClr>
                <a:srgbClr val="DC0D15"/>
              </a:buClr>
              <a:buSzTx/>
              <a:buFontTx/>
              <a:buNone/>
              <a:tabLst/>
            </a:pPr>
            <a:r>
              <a:rPr kumimoji="0" lang="sv-SE" sz="1000" b="1" i="0" u="none" strike="noStrike" kern="1200" cap="none" spc="0" normalizeH="0" baseline="0" noProof="0">
                <a:ln>
                  <a:noFill/>
                </a:ln>
                <a:solidFill>
                  <a:schemeClr val="tx1"/>
                </a:solidFill>
                <a:effectLst/>
                <a:uLnTx/>
                <a:uFillTx/>
                <a:latin typeface="Arial" panose="020B0604020202020204" pitchFamily="34" charset="0"/>
                <a:ea typeface="+mn-ea"/>
                <a:cs typeface="+mn-cs"/>
              </a:rPr>
              <a:t>Johan Arvidsson, CEO</a:t>
            </a:r>
          </a:p>
        </p:txBody>
      </p:sp>
      <p:sp>
        <p:nvSpPr>
          <p:cNvPr id="7" name="textruta 6">
            <a:extLst>
              <a:ext uri="{FF2B5EF4-FFF2-40B4-BE49-F238E27FC236}">
                <a16:creationId xmlns:a16="http://schemas.microsoft.com/office/drawing/2014/main" id="{C70ED185-9CE3-254E-BAB7-FACEC76D6FF9}"/>
              </a:ext>
            </a:extLst>
          </p:cNvPr>
          <p:cNvSpPr txBox="1"/>
          <p:nvPr userDrawn="1"/>
        </p:nvSpPr>
        <p:spPr>
          <a:xfrm>
            <a:off x="3409092" y="5788773"/>
            <a:ext cx="2278955" cy="266501"/>
          </a:xfrm>
          <a:prstGeom prst="rect">
            <a:avLst/>
          </a:prstGeom>
          <a:noFill/>
        </p:spPr>
        <p:txBody>
          <a:bodyPr vert="horz" wrap="square" lIns="0" tIns="0" rIns="0" bIns="0" rtlCol="0" anchor="t" anchorCtr="0">
            <a:noAutofit/>
          </a:bodyPr>
          <a:lstStyle/>
          <a:p>
            <a:pPr marL="0" marR="0" indent="0" algn="l" defTabSz="914400" rtl="0" eaLnBrk="1" fontAlgn="auto" latinLnBrk="0" hangingPunct="1">
              <a:lnSpc>
                <a:spcPct val="100000"/>
              </a:lnSpc>
              <a:spcBef>
                <a:spcPts val="0"/>
              </a:spcBef>
              <a:spcAft>
                <a:spcPts val="0"/>
              </a:spcAft>
              <a:buClr>
                <a:srgbClr val="DC0D15"/>
              </a:buClr>
              <a:buSzTx/>
              <a:buFontTx/>
              <a:buNone/>
              <a:tabLst/>
            </a:pPr>
            <a:r>
              <a:rPr kumimoji="0" lang="sv-SE" sz="1000" b="0" i="0" u="none" strike="noStrike" kern="1200" cap="none" spc="0" normalizeH="0" baseline="0" noProof="0">
                <a:ln>
                  <a:noFill/>
                </a:ln>
                <a:solidFill>
                  <a:schemeClr val="tx1"/>
                </a:solidFill>
                <a:effectLst/>
                <a:uLnTx/>
                <a:uFillTx/>
                <a:latin typeface="Arial" panose="020B0604020202020204" pitchFamily="34" charset="0"/>
                <a:ea typeface="+mn-ea"/>
                <a:cs typeface="+mn-cs"/>
              </a:rPr>
              <a:t>+46 708 974 439</a:t>
            </a:r>
          </a:p>
          <a:p>
            <a:pPr marL="0" marR="0" indent="0" algn="l" defTabSz="914400" rtl="0" eaLnBrk="1" fontAlgn="auto" latinLnBrk="0" hangingPunct="1">
              <a:lnSpc>
                <a:spcPct val="100000"/>
              </a:lnSpc>
              <a:spcBef>
                <a:spcPts val="0"/>
              </a:spcBef>
              <a:spcAft>
                <a:spcPts val="0"/>
              </a:spcAft>
              <a:buClr>
                <a:srgbClr val="DC0D15"/>
              </a:buClr>
              <a:buSzTx/>
              <a:buFontTx/>
              <a:buNone/>
              <a:tabLst/>
            </a:pPr>
            <a:r>
              <a:rPr kumimoji="0" lang="sv-SE" sz="1000" b="0" i="0" u="none" strike="noStrike" kern="1200" cap="none" spc="0" normalizeH="0" baseline="0" noProof="0">
                <a:ln>
                  <a:noFill/>
                </a:ln>
                <a:solidFill>
                  <a:schemeClr val="tx1"/>
                </a:solidFill>
                <a:effectLst/>
                <a:uLnTx/>
                <a:uFillTx/>
                <a:latin typeface="Arial" panose="020B0604020202020204" pitchFamily="34" charset="0"/>
                <a:ea typeface="+mn-ea"/>
                <a:cs typeface="+mn-cs"/>
              </a:rPr>
              <a:t>johan.arvidsson@nexamchemical.com</a:t>
            </a:r>
          </a:p>
        </p:txBody>
      </p:sp>
      <p:sp>
        <p:nvSpPr>
          <p:cNvPr id="8" name="textruta 7">
            <a:extLst>
              <a:ext uri="{FF2B5EF4-FFF2-40B4-BE49-F238E27FC236}">
                <a16:creationId xmlns:a16="http://schemas.microsoft.com/office/drawing/2014/main" id="{51C0B357-04BC-6243-BB8F-08BDC2E6CD04}"/>
              </a:ext>
            </a:extLst>
          </p:cNvPr>
          <p:cNvSpPr txBox="1"/>
          <p:nvPr userDrawn="1"/>
        </p:nvSpPr>
        <p:spPr>
          <a:xfrm>
            <a:off x="5889170" y="5524910"/>
            <a:ext cx="3132852" cy="226312"/>
          </a:xfrm>
          <a:prstGeom prst="rect">
            <a:avLst/>
          </a:prstGeom>
          <a:noFill/>
        </p:spPr>
        <p:txBody>
          <a:bodyPr vert="horz" wrap="square" lIns="0" tIns="0" rIns="0" bIns="0" rtlCol="0" anchor="ctr" anchorCtr="0">
            <a:noAutofit/>
          </a:bodyPr>
          <a:lstStyle/>
          <a:p>
            <a:pPr marL="0" marR="0" indent="0" algn="l" defTabSz="914400" rtl="0" eaLnBrk="1" fontAlgn="auto" latinLnBrk="0" hangingPunct="1">
              <a:lnSpc>
                <a:spcPts val="1640"/>
              </a:lnSpc>
              <a:spcBef>
                <a:spcPts val="1000"/>
              </a:spcBef>
              <a:spcAft>
                <a:spcPts val="0"/>
              </a:spcAft>
              <a:buClr>
                <a:srgbClr val="DC0D15"/>
              </a:buClr>
              <a:buSzTx/>
              <a:buFontTx/>
              <a:buNone/>
              <a:tabLst/>
            </a:pPr>
            <a:r>
              <a:rPr kumimoji="0" lang="sv-SE" sz="1000" b="1" i="0" u="none" strike="noStrike" kern="1200" cap="none" spc="0" normalizeH="0" baseline="0" noProof="0">
                <a:ln>
                  <a:noFill/>
                </a:ln>
                <a:solidFill>
                  <a:schemeClr val="tx1"/>
                </a:solidFill>
                <a:effectLst/>
                <a:uLnTx/>
                <a:uFillTx/>
                <a:latin typeface="Arial" panose="020B0604020202020204" pitchFamily="34" charset="0"/>
                <a:ea typeface="+mn-ea"/>
                <a:cs typeface="+mn-cs"/>
              </a:rPr>
              <a:t>NEXAM CHEMICAL</a:t>
            </a:r>
          </a:p>
        </p:txBody>
      </p:sp>
      <p:sp>
        <p:nvSpPr>
          <p:cNvPr id="9" name="textruta 8">
            <a:extLst>
              <a:ext uri="{FF2B5EF4-FFF2-40B4-BE49-F238E27FC236}">
                <a16:creationId xmlns:a16="http://schemas.microsoft.com/office/drawing/2014/main" id="{788BD1BC-7CF6-EB40-825B-DE2FAF176C06}"/>
              </a:ext>
            </a:extLst>
          </p:cNvPr>
          <p:cNvSpPr txBox="1"/>
          <p:nvPr userDrawn="1"/>
        </p:nvSpPr>
        <p:spPr>
          <a:xfrm>
            <a:off x="5889170" y="5788773"/>
            <a:ext cx="3049994" cy="266501"/>
          </a:xfrm>
          <a:prstGeom prst="rect">
            <a:avLst/>
          </a:prstGeom>
          <a:noFill/>
        </p:spPr>
        <p:txBody>
          <a:bodyPr vert="horz" wrap="square" lIns="0" tIns="0" rIns="0" bIns="0" rtlCol="0" anchor="t" anchorCtr="0">
            <a:noAutofit/>
          </a:bodyPr>
          <a:lstStyle/>
          <a:p>
            <a:pPr marL="0" marR="0" indent="0" algn="l" defTabSz="914400" rtl="0" eaLnBrk="1" fontAlgn="auto" latinLnBrk="0" hangingPunct="1">
              <a:lnSpc>
                <a:spcPct val="100000"/>
              </a:lnSpc>
              <a:spcBef>
                <a:spcPts val="0"/>
              </a:spcBef>
              <a:spcAft>
                <a:spcPts val="0"/>
              </a:spcAft>
              <a:buClr>
                <a:srgbClr val="DC0D15"/>
              </a:buClr>
              <a:buSzTx/>
              <a:buFontTx/>
              <a:buNone/>
              <a:tabLst/>
            </a:pPr>
            <a:r>
              <a:rPr kumimoji="0" lang="sv-SE" sz="1000" b="0" i="0" u="none" strike="noStrike" kern="1200" cap="none" spc="0" normalizeH="0" baseline="0" noProof="0">
                <a:ln>
                  <a:noFill/>
                </a:ln>
                <a:solidFill>
                  <a:schemeClr val="tx1"/>
                </a:solidFill>
                <a:effectLst/>
                <a:uLnTx/>
                <a:uFillTx/>
                <a:latin typeface="Arial" panose="020B0604020202020204" pitchFamily="34" charset="0"/>
                <a:ea typeface="+mn-ea"/>
                <a:cs typeface="+mn-cs"/>
              </a:rPr>
              <a:t>Industrigatan 27, 234 35 Lomma, Sweden</a:t>
            </a:r>
          </a:p>
          <a:p>
            <a:pPr marL="0" marR="0" indent="0" algn="l" defTabSz="914400" rtl="0" eaLnBrk="1" fontAlgn="auto" latinLnBrk="0" hangingPunct="1">
              <a:lnSpc>
                <a:spcPct val="100000"/>
              </a:lnSpc>
              <a:spcBef>
                <a:spcPts val="0"/>
              </a:spcBef>
              <a:spcAft>
                <a:spcPts val="0"/>
              </a:spcAft>
              <a:buClr>
                <a:srgbClr val="DC0D15"/>
              </a:buClr>
              <a:buSzTx/>
              <a:buFontTx/>
              <a:buNone/>
              <a:tabLst/>
            </a:pPr>
            <a:r>
              <a:rPr kumimoji="0" lang="sv-SE" sz="1000" b="0" i="0" u="none" strike="noStrike" kern="1200" cap="none" spc="0" normalizeH="0" baseline="0" noProof="0" err="1">
                <a:ln>
                  <a:noFill/>
                </a:ln>
                <a:solidFill>
                  <a:schemeClr val="tx1"/>
                </a:solidFill>
                <a:effectLst/>
                <a:uLnTx/>
                <a:uFillTx/>
                <a:latin typeface="Arial" panose="020B0604020202020204" pitchFamily="34" charset="0"/>
                <a:ea typeface="+mn-ea"/>
                <a:cs typeface="+mn-cs"/>
              </a:rPr>
              <a:t>www.nexamchemical.com</a:t>
            </a:r>
            <a:endParaRPr kumimoji="0" lang="sv-SE" sz="1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 name="Platshållare för text 4">
            <a:extLst>
              <a:ext uri="{FF2B5EF4-FFF2-40B4-BE49-F238E27FC236}">
                <a16:creationId xmlns:a16="http://schemas.microsoft.com/office/drawing/2014/main" id="{A6D204D7-80C6-8840-9675-0A3E509E7574}"/>
              </a:ext>
            </a:extLst>
          </p:cNvPr>
          <p:cNvSpPr>
            <a:spLocks noGrp="1"/>
          </p:cNvSpPr>
          <p:nvPr>
            <p:ph type="body" sz="quarter" idx="14" hasCustomPrompt="1"/>
          </p:nvPr>
        </p:nvSpPr>
        <p:spPr>
          <a:xfrm>
            <a:off x="952979" y="5562462"/>
            <a:ext cx="2057282" cy="530364"/>
          </a:xfrm>
          <a:prstGeom prst="rect">
            <a:avLst/>
          </a:prstGeom>
        </p:spPr>
        <p:txBody>
          <a:bodyPr lIns="0" tIns="0" rIns="0" bIns="0" anchor="t" anchorCtr="0"/>
          <a:lstStyle>
            <a:lvl1pPr marL="0" indent="0">
              <a:lnSpc>
                <a:spcPts val="5000"/>
              </a:lnSpc>
              <a:buFontTx/>
              <a:buNone/>
              <a:defRPr sz="3200" b="0" i="0">
                <a:solidFill>
                  <a:schemeClr val="tx1"/>
                </a:solidFill>
                <a:latin typeface="Arial" panose="020B0604020202020204" pitchFamily="34" charset="0"/>
                <a:cs typeface="Arial" panose="020B0604020202020204" pitchFamily="34" charset="0"/>
              </a:defRPr>
            </a:lvl1pPr>
          </a:lstStyle>
          <a:p>
            <a:r>
              <a:rPr lang="sv-SE"/>
              <a:t>CONTACT:</a:t>
            </a:r>
          </a:p>
        </p:txBody>
      </p:sp>
      <p:pic>
        <p:nvPicPr>
          <p:cNvPr id="5" name="Bildobjekt 4">
            <a:extLst>
              <a:ext uri="{FF2B5EF4-FFF2-40B4-BE49-F238E27FC236}">
                <a16:creationId xmlns:a16="http://schemas.microsoft.com/office/drawing/2014/main" id="{DDABEA9E-1E78-7472-AB93-C5E1462E8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32096"/>
            <a:ext cx="4876800" cy="6890096"/>
          </a:xfrm>
          <a:prstGeom prst="rect">
            <a:avLst/>
          </a:prstGeom>
        </p:spPr>
      </p:pic>
    </p:spTree>
    <p:extLst>
      <p:ext uri="{BB962C8B-B14F-4D97-AF65-F5344CB8AC3E}">
        <p14:creationId xmlns:p14="http://schemas.microsoft.com/office/powerpoint/2010/main" val="182127614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98B7-591B-8925-604D-A4714980F1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D1FEC28D-BF78-81C9-D697-FE3648F616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7295017C-FFBB-0DCD-86AE-551398610C3A}"/>
              </a:ext>
            </a:extLst>
          </p:cNvPr>
          <p:cNvSpPr>
            <a:spLocks noGrp="1"/>
          </p:cNvSpPr>
          <p:nvPr>
            <p:ph type="dt" sz="half" idx="10"/>
          </p:nvPr>
        </p:nvSpPr>
        <p:spPr/>
        <p:txBody>
          <a:bodyPr/>
          <a:lstStyle/>
          <a:p>
            <a:fld id="{8A7397B6-C87C-4DBC-B2EE-C0E2E2BB7DFA}" type="datetimeFigureOut">
              <a:rPr lang="sv-SE" smtClean="0"/>
              <a:t>2025-05-05</a:t>
            </a:fld>
            <a:endParaRPr lang="sv-SE"/>
          </a:p>
        </p:txBody>
      </p:sp>
      <p:sp>
        <p:nvSpPr>
          <p:cNvPr id="5" name="Footer Placeholder 4">
            <a:extLst>
              <a:ext uri="{FF2B5EF4-FFF2-40B4-BE49-F238E27FC236}">
                <a16:creationId xmlns:a16="http://schemas.microsoft.com/office/drawing/2014/main" id="{F6B0ECD5-5FBC-A0DA-7771-73CE8F869512}"/>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4C0F822E-A6F3-59DC-D457-A44F1CF0053F}"/>
              </a:ext>
            </a:extLst>
          </p:cNvPr>
          <p:cNvSpPr>
            <a:spLocks noGrp="1"/>
          </p:cNvSpPr>
          <p:nvPr>
            <p:ph type="sldNum" sz="quarter" idx="12"/>
          </p:nvPr>
        </p:nvSpPr>
        <p:spPr/>
        <p:txBody>
          <a:bodyPr/>
          <a:lstStyle/>
          <a:p>
            <a:fld id="{83E6EFD2-9565-4FFF-8B69-31705E243353}" type="slidenum">
              <a:rPr lang="sv-SE" smtClean="0"/>
              <a:t>‹#›</a:t>
            </a:fld>
            <a:endParaRPr lang="sv-SE"/>
          </a:p>
        </p:txBody>
      </p:sp>
    </p:spTree>
    <p:extLst>
      <p:ext uri="{BB962C8B-B14F-4D97-AF65-F5344CB8AC3E}">
        <p14:creationId xmlns:p14="http://schemas.microsoft.com/office/powerpoint/2010/main" val="358836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or Rubrik + innehåll 50/50">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3BC030A-F150-C946-8F9B-2DA6F55FBC35}"/>
              </a:ext>
            </a:extLst>
          </p:cNvPr>
          <p:cNvSpPr txBox="1"/>
          <p:nvPr userDrawn="1"/>
        </p:nvSpPr>
        <p:spPr>
          <a:xfrm>
            <a:off x="3087584" y="766482"/>
            <a:ext cx="1520042" cy="1430453"/>
          </a:xfrm>
          <a:prstGeom prst="rect">
            <a:avLst/>
          </a:prstGeom>
        </p:spPr>
        <p:txBody>
          <a:bodyPr vert="horz" wrap="squar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3" name="Platshållare för text 4">
            <a:extLst>
              <a:ext uri="{FF2B5EF4-FFF2-40B4-BE49-F238E27FC236}">
                <a16:creationId xmlns:a16="http://schemas.microsoft.com/office/drawing/2014/main" id="{1749C552-E521-5042-902B-4C129E065DB9}"/>
              </a:ext>
            </a:extLst>
          </p:cNvPr>
          <p:cNvSpPr>
            <a:spLocks noGrp="1"/>
          </p:cNvSpPr>
          <p:nvPr>
            <p:ph type="body" sz="quarter" idx="14" hasCustomPrompt="1"/>
          </p:nvPr>
        </p:nvSpPr>
        <p:spPr>
          <a:xfrm>
            <a:off x="779929" y="2002592"/>
            <a:ext cx="4617980" cy="1701053"/>
          </a:xfrm>
          <a:prstGeom prst="rect">
            <a:avLst/>
          </a:prstGeom>
        </p:spPr>
        <p:txBody>
          <a:bodyPr lIns="0" tIns="0" rIns="0" bIns="0" anchor="b" anchorCtr="0"/>
          <a:lstStyle>
            <a:lvl1pPr marL="0" indent="0">
              <a:lnSpc>
                <a:spcPts val="8000"/>
              </a:lnSpc>
              <a:buFontTx/>
              <a:buNone/>
              <a:defRPr sz="8000" b="1" i="0">
                <a:solidFill>
                  <a:schemeClr val="tx2"/>
                </a:solidFill>
                <a:latin typeface="Arial" panose="020B0604020202020204" pitchFamily="34" charset="0"/>
                <a:cs typeface="Arial" panose="020B0604020202020204" pitchFamily="34" charset="0"/>
              </a:defRPr>
            </a:lvl1pPr>
          </a:lstStyle>
          <a:p>
            <a:r>
              <a:rPr lang="sv-SE" err="1"/>
              <a:t>Nexam</a:t>
            </a:r>
            <a:r>
              <a:rPr lang="sv-SE"/>
              <a:t> </a:t>
            </a:r>
            <a:r>
              <a:rPr lang="sv-SE" err="1"/>
              <a:t>Chemical</a:t>
            </a:r>
            <a:endParaRPr lang="sv-SE"/>
          </a:p>
        </p:txBody>
      </p:sp>
      <p:sp>
        <p:nvSpPr>
          <p:cNvPr id="17" name="Platshållare för text 4">
            <a:extLst>
              <a:ext uri="{FF2B5EF4-FFF2-40B4-BE49-F238E27FC236}">
                <a16:creationId xmlns:a16="http://schemas.microsoft.com/office/drawing/2014/main" id="{C0BCB63A-6CEF-FE4E-B44F-B1D7B76098E8}"/>
              </a:ext>
            </a:extLst>
          </p:cNvPr>
          <p:cNvSpPr>
            <a:spLocks noGrp="1"/>
          </p:cNvSpPr>
          <p:nvPr>
            <p:ph type="body" sz="quarter" idx="15" hasCustomPrompt="1"/>
          </p:nvPr>
        </p:nvSpPr>
        <p:spPr>
          <a:xfrm>
            <a:off x="779929" y="3833099"/>
            <a:ext cx="4617980" cy="558675"/>
          </a:xfrm>
          <a:prstGeom prst="rect">
            <a:avLst/>
          </a:prstGeom>
        </p:spPr>
        <p:txBody>
          <a:bodyPr lIns="0" tIns="0" rIns="0" bIns="0" anchor="t" anchorCtr="0"/>
          <a:lstStyle>
            <a:lvl1pPr marL="0" indent="0">
              <a:lnSpc>
                <a:spcPts val="2800"/>
              </a:lnSpc>
              <a:buFontTx/>
              <a:buNone/>
              <a:defRPr sz="2200" b="1" i="0">
                <a:solidFill>
                  <a:schemeClr val="bg2"/>
                </a:solidFill>
                <a:latin typeface="Arial" panose="020B0604020202020204" pitchFamily="34" charset="0"/>
                <a:cs typeface="Arial" panose="020B0604020202020204" pitchFamily="34" charset="0"/>
              </a:defRPr>
            </a:lvl1pPr>
          </a:lstStyle>
          <a:p>
            <a:r>
              <a:rPr lang="sv-SE"/>
              <a:t>12 </a:t>
            </a:r>
            <a:r>
              <a:rPr lang="sv-SE" err="1"/>
              <a:t>years</a:t>
            </a:r>
            <a:r>
              <a:rPr lang="sv-SE"/>
              <a:t> </a:t>
            </a:r>
            <a:r>
              <a:rPr lang="sv-SE" err="1"/>
              <a:t>of</a:t>
            </a:r>
            <a:r>
              <a:rPr lang="sv-SE"/>
              <a:t> </a:t>
            </a:r>
            <a:r>
              <a:rPr lang="sv-SE" err="1"/>
              <a:t>Sustainable</a:t>
            </a:r>
            <a:r>
              <a:rPr lang="sv-SE"/>
              <a:t> Innovation</a:t>
            </a:r>
          </a:p>
        </p:txBody>
      </p:sp>
      <p:sp>
        <p:nvSpPr>
          <p:cNvPr id="11" name="Platshållare för bild 10">
            <a:extLst>
              <a:ext uri="{FF2B5EF4-FFF2-40B4-BE49-F238E27FC236}">
                <a16:creationId xmlns:a16="http://schemas.microsoft.com/office/drawing/2014/main" id="{297A9547-8DE3-E042-99F3-5D2B2500830D}"/>
              </a:ext>
            </a:extLst>
          </p:cNvPr>
          <p:cNvSpPr>
            <a:spLocks noGrp="1"/>
          </p:cNvSpPr>
          <p:nvPr>
            <p:ph type="pic" sz="quarter" idx="16"/>
          </p:nvPr>
        </p:nvSpPr>
        <p:spPr>
          <a:xfrm>
            <a:off x="6096000" y="0"/>
            <a:ext cx="3011487" cy="3390902"/>
          </a:xfrm>
          <a:prstGeom prst="rect">
            <a:avLst/>
          </a:prstGeom>
          <a:solidFill>
            <a:schemeClr val="accent5"/>
          </a:solidFill>
          <a:ln w="0">
            <a:solidFill>
              <a:schemeClr val="bg1"/>
            </a:solidFill>
          </a:ln>
        </p:spPr>
        <p:txBody>
          <a:bodyPr/>
          <a:lstStyle/>
          <a:p>
            <a:endParaRPr lang="sv-SE"/>
          </a:p>
        </p:txBody>
      </p:sp>
      <p:sp>
        <p:nvSpPr>
          <p:cNvPr id="12" name="Platshållare för text 4">
            <a:extLst>
              <a:ext uri="{FF2B5EF4-FFF2-40B4-BE49-F238E27FC236}">
                <a16:creationId xmlns:a16="http://schemas.microsoft.com/office/drawing/2014/main" id="{CD3F3A55-990F-C94F-A603-953236ABCC89}"/>
              </a:ext>
            </a:extLst>
          </p:cNvPr>
          <p:cNvSpPr>
            <a:spLocks noGrp="1"/>
          </p:cNvSpPr>
          <p:nvPr>
            <p:ph type="body" sz="quarter" idx="17" hasCustomPrompt="1"/>
          </p:nvPr>
        </p:nvSpPr>
        <p:spPr>
          <a:xfrm>
            <a:off x="779929" y="4939755"/>
            <a:ext cx="4617980" cy="1151127"/>
          </a:xfrm>
          <a:prstGeom prst="rect">
            <a:avLst/>
          </a:prstGeom>
        </p:spPr>
        <p:txBody>
          <a:bodyPr lIns="0" tIns="0" rIns="0" bIns="0" anchor="b" anchorCtr="0"/>
          <a:lstStyle>
            <a:lvl1pPr marL="342900" indent="-342900">
              <a:lnSpc>
                <a:spcPts val="2600"/>
              </a:lnSpc>
              <a:buFont typeface="Wingdings" pitchFamily="2" charset="2"/>
              <a:buChar char="§"/>
              <a:defRPr sz="2200" b="1" i="0">
                <a:solidFill>
                  <a:schemeClr val="tx2"/>
                </a:solidFill>
                <a:latin typeface="Arial" panose="020B0604020202020204" pitchFamily="34" charset="0"/>
                <a:cs typeface="Arial" panose="020B0604020202020204" pitchFamily="34" charset="0"/>
              </a:defRPr>
            </a:lvl1pPr>
          </a:lstStyle>
          <a:p>
            <a:r>
              <a:rPr lang="sv-SE" err="1"/>
              <a:t>Additives</a:t>
            </a:r>
            <a:r>
              <a:rPr lang="sv-SE"/>
              <a:t> for Plastics</a:t>
            </a:r>
          </a:p>
          <a:p>
            <a:r>
              <a:rPr lang="sv-SE"/>
              <a:t>A </a:t>
            </a:r>
            <a:r>
              <a:rPr lang="sv-SE" err="1"/>
              <a:t>better</a:t>
            </a:r>
            <a:r>
              <a:rPr lang="sv-SE"/>
              <a:t> </a:t>
            </a:r>
            <a:r>
              <a:rPr lang="sv-SE" err="1"/>
              <a:t>world</a:t>
            </a:r>
            <a:r>
              <a:rPr lang="sv-SE"/>
              <a:t> </a:t>
            </a:r>
            <a:r>
              <a:rPr lang="sv-SE" err="1"/>
              <a:t>without</a:t>
            </a:r>
            <a:r>
              <a:rPr lang="sv-SE"/>
              <a:t> plastics?</a:t>
            </a:r>
            <a:br>
              <a:rPr lang="sv-SE"/>
            </a:br>
            <a:r>
              <a:rPr lang="sv-SE"/>
              <a:t>Or </a:t>
            </a:r>
            <a:r>
              <a:rPr lang="sv-SE" err="1"/>
              <a:t>better</a:t>
            </a:r>
            <a:r>
              <a:rPr lang="sv-SE"/>
              <a:t> plastics for the </a:t>
            </a:r>
            <a:r>
              <a:rPr lang="sv-SE" err="1"/>
              <a:t>world</a:t>
            </a:r>
            <a:r>
              <a:rPr lang="sv-SE"/>
              <a:t>.</a:t>
            </a:r>
          </a:p>
        </p:txBody>
      </p:sp>
      <p:sp>
        <p:nvSpPr>
          <p:cNvPr id="8" name="Platshållare för bild 10">
            <a:extLst>
              <a:ext uri="{FF2B5EF4-FFF2-40B4-BE49-F238E27FC236}">
                <a16:creationId xmlns:a16="http://schemas.microsoft.com/office/drawing/2014/main" id="{6F02F866-DE04-3D45-93B4-002BC28E871B}"/>
              </a:ext>
            </a:extLst>
          </p:cNvPr>
          <p:cNvSpPr>
            <a:spLocks noGrp="1"/>
          </p:cNvSpPr>
          <p:nvPr>
            <p:ph type="pic" sz="quarter" idx="18"/>
          </p:nvPr>
        </p:nvSpPr>
        <p:spPr>
          <a:xfrm>
            <a:off x="6096000" y="3465512"/>
            <a:ext cx="3011487" cy="3392488"/>
          </a:xfrm>
          <a:prstGeom prst="rect">
            <a:avLst/>
          </a:prstGeom>
          <a:solidFill>
            <a:schemeClr val="bg2"/>
          </a:solidFill>
          <a:ln w="0">
            <a:solidFill>
              <a:schemeClr val="bg1"/>
            </a:solidFill>
          </a:ln>
        </p:spPr>
        <p:txBody>
          <a:bodyPr/>
          <a:lstStyle/>
          <a:p>
            <a:endParaRPr lang="sv-SE"/>
          </a:p>
        </p:txBody>
      </p:sp>
      <p:sp>
        <p:nvSpPr>
          <p:cNvPr id="9" name="Platshållare för bild 10">
            <a:extLst>
              <a:ext uri="{FF2B5EF4-FFF2-40B4-BE49-F238E27FC236}">
                <a16:creationId xmlns:a16="http://schemas.microsoft.com/office/drawing/2014/main" id="{4758E433-272E-3044-A45D-681594B4DC09}"/>
              </a:ext>
            </a:extLst>
          </p:cNvPr>
          <p:cNvSpPr>
            <a:spLocks noGrp="1"/>
          </p:cNvSpPr>
          <p:nvPr>
            <p:ph type="pic" sz="quarter" idx="19"/>
          </p:nvPr>
        </p:nvSpPr>
        <p:spPr>
          <a:xfrm>
            <a:off x="9180512" y="1585"/>
            <a:ext cx="3011488" cy="3390902"/>
          </a:xfrm>
          <a:prstGeom prst="rect">
            <a:avLst/>
          </a:prstGeom>
          <a:solidFill>
            <a:schemeClr val="bg2"/>
          </a:solidFill>
          <a:ln w="0">
            <a:solidFill>
              <a:schemeClr val="bg1"/>
            </a:solidFill>
          </a:ln>
        </p:spPr>
        <p:txBody>
          <a:bodyPr/>
          <a:lstStyle/>
          <a:p>
            <a:endParaRPr lang="sv-SE"/>
          </a:p>
        </p:txBody>
      </p:sp>
      <p:sp>
        <p:nvSpPr>
          <p:cNvPr id="10" name="Platshållare för bild 10">
            <a:extLst>
              <a:ext uri="{FF2B5EF4-FFF2-40B4-BE49-F238E27FC236}">
                <a16:creationId xmlns:a16="http://schemas.microsoft.com/office/drawing/2014/main" id="{DCA0E154-9FDA-E44B-8CBC-63074E80F43D}"/>
              </a:ext>
            </a:extLst>
          </p:cNvPr>
          <p:cNvSpPr>
            <a:spLocks noGrp="1"/>
          </p:cNvSpPr>
          <p:nvPr>
            <p:ph type="pic" sz="quarter" idx="20"/>
          </p:nvPr>
        </p:nvSpPr>
        <p:spPr>
          <a:xfrm>
            <a:off x="9180512" y="3467097"/>
            <a:ext cx="3011488" cy="3392488"/>
          </a:xfrm>
          <a:prstGeom prst="rect">
            <a:avLst/>
          </a:prstGeom>
          <a:solidFill>
            <a:schemeClr val="accent5"/>
          </a:solidFill>
          <a:ln w="0">
            <a:solidFill>
              <a:schemeClr val="bg1"/>
            </a:solidFill>
          </a:ln>
        </p:spPr>
        <p:txBody>
          <a:bodyPr/>
          <a:lstStyle/>
          <a:p>
            <a:endParaRPr lang="sv-SE"/>
          </a:p>
        </p:txBody>
      </p:sp>
      <p:pic>
        <p:nvPicPr>
          <p:cNvPr id="23" name="Bildobjekt 22">
            <a:extLst>
              <a:ext uri="{FF2B5EF4-FFF2-40B4-BE49-F238E27FC236}">
                <a16:creationId xmlns:a16="http://schemas.microsoft.com/office/drawing/2014/main" id="{A53A9ACD-29D2-AB4E-8568-2CA1D5008D8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20" name="Grupp 19">
            <a:extLst>
              <a:ext uri="{FF2B5EF4-FFF2-40B4-BE49-F238E27FC236}">
                <a16:creationId xmlns:a16="http://schemas.microsoft.com/office/drawing/2014/main" id="{848FF84D-60EE-0D6C-1642-07ECB73EE68F}"/>
              </a:ext>
            </a:extLst>
          </p:cNvPr>
          <p:cNvGrpSpPr/>
          <p:nvPr userDrawn="1"/>
        </p:nvGrpSpPr>
        <p:grpSpPr>
          <a:xfrm>
            <a:off x="779929" y="773810"/>
            <a:ext cx="800780" cy="291381"/>
            <a:chOff x="779929" y="773810"/>
            <a:chExt cx="800780" cy="291381"/>
          </a:xfrm>
        </p:grpSpPr>
        <p:sp>
          <p:nvSpPr>
            <p:cNvPr id="3" name="Rektangel 2">
              <a:extLst>
                <a:ext uri="{FF2B5EF4-FFF2-40B4-BE49-F238E27FC236}">
                  <a16:creationId xmlns:a16="http://schemas.microsoft.com/office/drawing/2014/main" id="{7AECB0CE-9E7C-14A3-D33B-4A19D4022BC1}"/>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18" name="Rektangel 17">
              <a:extLst>
                <a:ext uri="{FF2B5EF4-FFF2-40B4-BE49-F238E27FC236}">
                  <a16:creationId xmlns:a16="http://schemas.microsoft.com/office/drawing/2014/main" id="{A9A1DE3E-E1C6-A540-A0ED-2F38E6AD9D53}"/>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19" name="Rektangel 18">
              <a:extLst>
                <a:ext uri="{FF2B5EF4-FFF2-40B4-BE49-F238E27FC236}">
                  <a16:creationId xmlns:a16="http://schemas.microsoft.com/office/drawing/2014/main" id="{DB622D42-B620-75B7-6BBB-080D8E8657D2}"/>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30922719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3" userDrawn="1">
          <p15:clr>
            <a:srgbClr val="FBAE40"/>
          </p15:clr>
        </p15:guide>
        <p15:guide id="4" orient="horz" pos="3838" userDrawn="1">
          <p15:clr>
            <a:srgbClr val="FBAE40"/>
          </p15:clr>
        </p15:guide>
        <p15:guide id="5" pos="34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 innehåll 50/50">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07D2946B-9532-8A4D-85A3-5FCD2BAC95D9}"/>
              </a:ext>
            </a:extLst>
          </p:cNvPr>
          <p:cNvSpPr>
            <a:spLocks noGrp="1"/>
          </p:cNvSpPr>
          <p:nvPr>
            <p:ph sz="quarter" idx="10" hasCustomPrompt="1"/>
          </p:nvPr>
        </p:nvSpPr>
        <p:spPr>
          <a:xfrm>
            <a:off x="779928" y="4391774"/>
            <a:ext cx="4617981" cy="1701052"/>
          </a:xfrm>
          <a:prstGeom prst="rect">
            <a:avLst/>
          </a:prstGeom>
        </p:spPr>
        <p:txBody>
          <a:bodyPr lIns="0" tIns="0" rIns="0" bIns="0" anchor="b"/>
          <a:lstStyle>
            <a:lvl1pPr marL="174625" indent="-174625">
              <a:buFont typeface="Wingdings" pitchFamily="2" charset="2"/>
              <a:buChar char="§"/>
              <a:defRPr sz="1500" b="0" i="0">
                <a:solidFill>
                  <a:schemeClr val="tx2"/>
                </a:solidFill>
                <a:latin typeface="Arial" panose="020B0604020202020204" pitchFamily="34" charset="0"/>
              </a:defRPr>
            </a:lvl1pPr>
          </a:lstStyle>
          <a:p>
            <a:r>
              <a:rPr lang="sv-SE" err="1"/>
              <a:t>Development</a:t>
            </a:r>
            <a:r>
              <a:rPr lang="sv-SE"/>
              <a:t> </a:t>
            </a:r>
            <a:r>
              <a:rPr lang="sv-SE" err="1"/>
              <a:t>activities</a:t>
            </a:r>
            <a:r>
              <a:rPr lang="sv-SE"/>
              <a:t> in Sweden, Scotland and </a:t>
            </a:r>
            <a:r>
              <a:rPr lang="sv-SE" err="1"/>
              <a:t>Hungary</a:t>
            </a:r>
            <a:endParaRPr lang="sv-SE"/>
          </a:p>
          <a:p>
            <a:r>
              <a:rPr lang="sv-SE" err="1"/>
              <a:t>Share</a:t>
            </a:r>
            <a:r>
              <a:rPr lang="sv-SE"/>
              <a:t> </a:t>
            </a:r>
            <a:r>
              <a:rPr lang="sv-SE" err="1"/>
              <a:t>of</a:t>
            </a:r>
            <a:r>
              <a:rPr lang="sv-SE"/>
              <a:t> </a:t>
            </a:r>
            <a:r>
              <a:rPr lang="sv-SE" err="1"/>
              <a:t>employees</a:t>
            </a:r>
            <a:r>
              <a:rPr lang="sv-SE"/>
              <a:t> </a:t>
            </a:r>
            <a:r>
              <a:rPr lang="sv-SE" err="1"/>
              <a:t>working</a:t>
            </a:r>
            <a:r>
              <a:rPr lang="sv-SE"/>
              <a:t> </a:t>
            </a:r>
            <a:r>
              <a:rPr lang="sv-SE" err="1"/>
              <a:t>with</a:t>
            </a:r>
            <a:r>
              <a:rPr lang="sv-SE"/>
              <a:t> R&amp;D: 22%</a:t>
            </a:r>
          </a:p>
          <a:p>
            <a:r>
              <a:rPr lang="sv-SE"/>
              <a:t>55 patients, and </a:t>
            </a:r>
            <a:r>
              <a:rPr lang="sv-SE" err="1"/>
              <a:t>one</a:t>
            </a:r>
            <a:r>
              <a:rPr lang="sv-SE"/>
              <a:t> </a:t>
            </a:r>
            <a:r>
              <a:rPr lang="sv-SE" err="1"/>
              <a:t>ongoing</a:t>
            </a:r>
            <a:r>
              <a:rPr lang="sv-SE"/>
              <a:t> patent </a:t>
            </a:r>
            <a:r>
              <a:rPr lang="sv-SE" err="1"/>
              <a:t>application</a:t>
            </a:r>
            <a:r>
              <a:rPr lang="sv-SE"/>
              <a:t>, in 4 different patent </a:t>
            </a:r>
            <a:r>
              <a:rPr lang="sv-SE" err="1"/>
              <a:t>families</a:t>
            </a:r>
            <a:r>
              <a:rPr lang="sv-SE"/>
              <a:t>: still </a:t>
            </a:r>
            <a:r>
              <a:rPr lang="sv-SE" err="1"/>
              <a:t>untapped</a:t>
            </a:r>
            <a:r>
              <a:rPr lang="sv-SE"/>
              <a:t> </a:t>
            </a:r>
            <a:r>
              <a:rPr lang="sv-SE" err="1"/>
              <a:t>opportunities</a:t>
            </a:r>
            <a:endParaRPr lang="sv-SE"/>
          </a:p>
        </p:txBody>
      </p:sp>
      <p:sp>
        <p:nvSpPr>
          <p:cNvPr id="2" name="textruta 1">
            <a:extLst>
              <a:ext uri="{FF2B5EF4-FFF2-40B4-BE49-F238E27FC236}">
                <a16:creationId xmlns:a16="http://schemas.microsoft.com/office/drawing/2014/main" id="{E3BC030A-F150-C946-8F9B-2DA6F55FBC35}"/>
              </a:ext>
            </a:extLst>
          </p:cNvPr>
          <p:cNvSpPr txBox="1"/>
          <p:nvPr userDrawn="1"/>
        </p:nvSpPr>
        <p:spPr>
          <a:xfrm>
            <a:off x="3087584" y="766482"/>
            <a:ext cx="1520042" cy="1430453"/>
          </a:xfrm>
          <a:prstGeom prst="rect">
            <a:avLst/>
          </a:prstGeom>
        </p:spPr>
        <p:txBody>
          <a:bodyPr vert="horz" wrap="squar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3" name="Platshållare för text 4">
            <a:extLst>
              <a:ext uri="{FF2B5EF4-FFF2-40B4-BE49-F238E27FC236}">
                <a16:creationId xmlns:a16="http://schemas.microsoft.com/office/drawing/2014/main" id="{1749C552-E521-5042-902B-4C129E065DB9}"/>
              </a:ext>
            </a:extLst>
          </p:cNvPr>
          <p:cNvSpPr>
            <a:spLocks noGrp="1"/>
          </p:cNvSpPr>
          <p:nvPr>
            <p:ph type="body" sz="quarter" idx="14" hasCustomPrompt="1"/>
          </p:nvPr>
        </p:nvSpPr>
        <p:spPr>
          <a:xfrm>
            <a:off x="779929" y="1310855"/>
            <a:ext cx="4470497" cy="1701053"/>
          </a:xfrm>
          <a:prstGeom prst="rect">
            <a:avLst/>
          </a:prstGeom>
        </p:spPr>
        <p:txBody>
          <a:bodyPr lIns="0" tIns="0" rIns="0" bIns="0" anchor="b" anchorCtr="0"/>
          <a:lstStyle>
            <a:lvl1pPr marL="0" indent="0">
              <a:lnSpc>
                <a:spcPts val="5000"/>
              </a:lnSpc>
              <a:buFontTx/>
              <a:buNone/>
              <a:defRPr sz="5000" b="1" i="0">
                <a:solidFill>
                  <a:schemeClr val="tx2"/>
                </a:solidFill>
                <a:latin typeface="Arial" panose="020B0604020202020204" pitchFamily="34" charset="0"/>
                <a:cs typeface="Arial" panose="020B0604020202020204" pitchFamily="34" charset="0"/>
              </a:defRPr>
            </a:lvl1pPr>
          </a:lstStyle>
          <a:p>
            <a:r>
              <a:rPr lang="sv-SE"/>
              <a:t>Innovation and R&amp;D</a:t>
            </a:r>
          </a:p>
        </p:txBody>
      </p:sp>
      <p:sp>
        <p:nvSpPr>
          <p:cNvPr id="17" name="Platshållare för text 4">
            <a:extLst>
              <a:ext uri="{FF2B5EF4-FFF2-40B4-BE49-F238E27FC236}">
                <a16:creationId xmlns:a16="http://schemas.microsoft.com/office/drawing/2014/main" id="{C0BCB63A-6CEF-FE4E-B44F-B1D7B76098E8}"/>
              </a:ext>
            </a:extLst>
          </p:cNvPr>
          <p:cNvSpPr>
            <a:spLocks noGrp="1"/>
          </p:cNvSpPr>
          <p:nvPr>
            <p:ph type="body" sz="quarter" idx="15" hasCustomPrompt="1"/>
          </p:nvPr>
        </p:nvSpPr>
        <p:spPr>
          <a:xfrm>
            <a:off x="779929" y="3154674"/>
            <a:ext cx="4617980" cy="935545"/>
          </a:xfrm>
          <a:prstGeom prst="rect">
            <a:avLst/>
          </a:prstGeom>
        </p:spPr>
        <p:txBody>
          <a:bodyPr lIns="0" tIns="0" rIns="0" bIns="0" anchor="t" anchorCtr="0"/>
          <a:lstStyle>
            <a:lvl1pPr marL="0" indent="0">
              <a:lnSpc>
                <a:spcPts val="2800"/>
              </a:lnSpc>
              <a:buFontTx/>
              <a:buNone/>
              <a:defRPr sz="2200" b="1" i="0">
                <a:solidFill>
                  <a:schemeClr val="bg2"/>
                </a:solidFill>
                <a:latin typeface="Arial" panose="020B0604020202020204" pitchFamily="34" charset="0"/>
                <a:cs typeface="Arial" panose="020B0604020202020204" pitchFamily="34" charset="0"/>
              </a:defRPr>
            </a:lvl1pPr>
          </a:lstStyle>
          <a:p>
            <a:r>
              <a:rPr lang="sv-SE"/>
              <a:t>Creating </a:t>
            </a:r>
            <a:r>
              <a:rPr lang="sv-SE" err="1"/>
              <a:t>value</a:t>
            </a:r>
            <a:r>
              <a:rPr lang="sv-SE"/>
              <a:t> </a:t>
            </a:r>
            <a:r>
              <a:rPr lang="sv-SE" err="1"/>
              <a:t>with</a:t>
            </a:r>
            <a:r>
              <a:rPr lang="sv-SE"/>
              <a:t> innovative </a:t>
            </a:r>
            <a:r>
              <a:rPr lang="sv-SE" err="1"/>
              <a:t>chemistry</a:t>
            </a:r>
            <a:r>
              <a:rPr lang="sv-SE"/>
              <a:t> in the polymer market</a:t>
            </a:r>
          </a:p>
        </p:txBody>
      </p:sp>
      <p:sp>
        <p:nvSpPr>
          <p:cNvPr id="11" name="Platshållare för bild 10">
            <a:extLst>
              <a:ext uri="{FF2B5EF4-FFF2-40B4-BE49-F238E27FC236}">
                <a16:creationId xmlns:a16="http://schemas.microsoft.com/office/drawing/2014/main" id="{297A9547-8DE3-E042-99F3-5D2B2500830D}"/>
              </a:ext>
            </a:extLst>
          </p:cNvPr>
          <p:cNvSpPr>
            <a:spLocks noGrp="1"/>
          </p:cNvSpPr>
          <p:nvPr>
            <p:ph type="pic" sz="quarter" idx="16"/>
          </p:nvPr>
        </p:nvSpPr>
        <p:spPr>
          <a:xfrm>
            <a:off x="6096000" y="0"/>
            <a:ext cx="6096000" cy="6858000"/>
          </a:xfrm>
          <a:prstGeom prst="rect">
            <a:avLst/>
          </a:prstGeom>
          <a:solidFill>
            <a:schemeClr val="accent5"/>
          </a:solidFill>
        </p:spPr>
        <p:txBody>
          <a:bodyPr/>
          <a:lstStyle/>
          <a:p>
            <a:endParaRPr lang="sv-SE"/>
          </a:p>
        </p:txBody>
      </p:sp>
      <p:pic>
        <p:nvPicPr>
          <p:cNvPr id="3" name="Bildobjekt 2">
            <a:extLst>
              <a:ext uri="{FF2B5EF4-FFF2-40B4-BE49-F238E27FC236}">
                <a16:creationId xmlns:a16="http://schemas.microsoft.com/office/drawing/2014/main" id="{131F75F5-E674-0771-5D11-3EAAAE5AF7E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4" name="Grupp 3">
            <a:extLst>
              <a:ext uri="{FF2B5EF4-FFF2-40B4-BE49-F238E27FC236}">
                <a16:creationId xmlns:a16="http://schemas.microsoft.com/office/drawing/2014/main" id="{DA3373D1-1973-4CA9-F2D4-016BA8CE0DB8}"/>
              </a:ext>
            </a:extLst>
          </p:cNvPr>
          <p:cNvGrpSpPr/>
          <p:nvPr userDrawn="1"/>
        </p:nvGrpSpPr>
        <p:grpSpPr>
          <a:xfrm>
            <a:off x="779929" y="773810"/>
            <a:ext cx="800780" cy="291381"/>
            <a:chOff x="779929" y="773810"/>
            <a:chExt cx="800780" cy="291381"/>
          </a:xfrm>
        </p:grpSpPr>
        <p:sp>
          <p:nvSpPr>
            <p:cNvPr id="5" name="Rektangel 4">
              <a:extLst>
                <a:ext uri="{FF2B5EF4-FFF2-40B4-BE49-F238E27FC236}">
                  <a16:creationId xmlns:a16="http://schemas.microsoft.com/office/drawing/2014/main" id="{1F219C65-D4B2-FD3C-27D0-F1A95CEEC797}"/>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6" name="Rektangel 5">
              <a:extLst>
                <a:ext uri="{FF2B5EF4-FFF2-40B4-BE49-F238E27FC236}">
                  <a16:creationId xmlns:a16="http://schemas.microsoft.com/office/drawing/2014/main" id="{6ACAF39F-BA60-306F-D54D-670B0034FCAC}"/>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8" name="Rektangel 7">
              <a:extLst>
                <a:ext uri="{FF2B5EF4-FFF2-40B4-BE49-F238E27FC236}">
                  <a16:creationId xmlns:a16="http://schemas.microsoft.com/office/drawing/2014/main" id="{17FCE60B-3E30-1A0E-A3E0-04FFC1BD3409}"/>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42151220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3" userDrawn="1">
          <p15:clr>
            <a:srgbClr val="FBAE40"/>
          </p15:clr>
        </p15:guide>
        <p15:guide id="4" orient="horz" pos="3838" userDrawn="1">
          <p15:clr>
            <a:srgbClr val="FBAE40"/>
          </p15:clr>
        </p15:guide>
        <p15:guide id="5" pos="340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0/60 Rubriker + freestyle">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3BC030A-F150-C946-8F9B-2DA6F55FBC35}"/>
              </a:ext>
            </a:extLst>
          </p:cNvPr>
          <p:cNvSpPr txBox="1"/>
          <p:nvPr userDrawn="1"/>
        </p:nvSpPr>
        <p:spPr>
          <a:xfrm>
            <a:off x="3087584" y="766482"/>
            <a:ext cx="1520042" cy="1430453"/>
          </a:xfrm>
          <a:prstGeom prst="rect">
            <a:avLst/>
          </a:prstGeom>
        </p:spPr>
        <p:txBody>
          <a:bodyPr vert="horz" wrap="squar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3" name="Platshållare för text 4">
            <a:extLst>
              <a:ext uri="{FF2B5EF4-FFF2-40B4-BE49-F238E27FC236}">
                <a16:creationId xmlns:a16="http://schemas.microsoft.com/office/drawing/2014/main" id="{1749C552-E521-5042-902B-4C129E065DB9}"/>
              </a:ext>
            </a:extLst>
          </p:cNvPr>
          <p:cNvSpPr>
            <a:spLocks noGrp="1"/>
          </p:cNvSpPr>
          <p:nvPr>
            <p:ph type="body" sz="quarter" idx="14" hasCustomPrompt="1"/>
          </p:nvPr>
        </p:nvSpPr>
        <p:spPr>
          <a:xfrm>
            <a:off x="779930" y="4101737"/>
            <a:ext cx="3988014" cy="811489"/>
          </a:xfrm>
          <a:prstGeom prst="rect">
            <a:avLst/>
          </a:prstGeom>
        </p:spPr>
        <p:txBody>
          <a:bodyPr lIns="0" tIns="0" rIns="0" bIns="0" anchor="b" anchorCtr="0"/>
          <a:lstStyle>
            <a:lvl1pPr marL="0" indent="0">
              <a:lnSpc>
                <a:spcPts val="5000"/>
              </a:lnSpc>
              <a:buFontTx/>
              <a:buNone/>
              <a:defRPr sz="5000" b="1" i="0">
                <a:solidFill>
                  <a:schemeClr val="tx2"/>
                </a:solidFill>
                <a:latin typeface="Arial" panose="020B0604020202020204" pitchFamily="34" charset="0"/>
                <a:cs typeface="Arial" panose="020B0604020202020204" pitchFamily="34" charset="0"/>
              </a:defRPr>
            </a:lvl1pPr>
          </a:lstStyle>
          <a:p>
            <a:r>
              <a:rPr lang="sv-SE"/>
              <a:t>En bra rubrik</a:t>
            </a:r>
          </a:p>
        </p:txBody>
      </p:sp>
      <p:sp>
        <p:nvSpPr>
          <p:cNvPr id="10" name="Platshållare för text 4">
            <a:extLst>
              <a:ext uri="{FF2B5EF4-FFF2-40B4-BE49-F238E27FC236}">
                <a16:creationId xmlns:a16="http://schemas.microsoft.com/office/drawing/2014/main" id="{1755892A-8106-B242-A14B-398CA57FED08}"/>
              </a:ext>
            </a:extLst>
          </p:cNvPr>
          <p:cNvSpPr>
            <a:spLocks noGrp="1"/>
          </p:cNvSpPr>
          <p:nvPr>
            <p:ph type="body" sz="quarter" idx="15" hasCustomPrompt="1"/>
          </p:nvPr>
        </p:nvSpPr>
        <p:spPr>
          <a:xfrm>
            <a:off x="779930" y="5107578"/>
            <a:ext cx="3988014" cy="1083219"/>
          </a:xfrm>
          <a:prstGeom prst="rect">
            <a:avLst/>
          </a:prstGeom>
        </p:spPr>
        <p:txBody>
          <a:bodyPr lIns="0" tIns="0" rIns="0" bIns="0" anchor="t" anchorCtr="0"/>
          <a:lstStyle>
            <a:lvl1pPr marL="0" indent="0">
              <a:lnSpc>
                <a:spcPts val="4000"/>
              </a:lnSpc>
              <a:buFontTx/>
              <a:buNone/>
              <a:defRPr sz="3800" b="0" i="0">
                <a:solidFill>
                  <a:schemeClr val="bg2"/>
                </a:solidFill>
                <a:latin typeface="Arial" panose="020B0604020202020204" pitchFamily="34" charset="0"/>
                <a:cs typeface="Arial" panose="020B0604020202020204" pitchFamily="34" charset="0"/>
              </a:defRPr>
            </a:lvl1pPr>
          </a:lstStyle>
          <a:p>
            <a:r>
              <a:rPr lang="sv-SE"/>
              <a:t>Och en jättebra större underrubrik</a:t>
            </a:r>
          </a:p>
        </p:txBody>
      </p:sp>
      <p:pic>
        <p:nvPicPr>
          <p:cNvPr id="3" name="Bildobjekt 2">
            <a:extLst>
              <a:ext uri="{FF2B5EF4-FFF2-40B4-BE49-F238E27FC236}">
                <a16:creationId xmlns:a16="http://schemas.microsoft.com/office/drawing/2014/main" id="{14247154-8F01-F343-840A-517758F844E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4" name="Grupp 3">
            <a:extLst>
              <a:ext uri="{FF2B5EF4-FFF2-40B4-BE49-F238E27FC236}">
                <a16:creationId xmlns:a16="http://schemas.microsoft.com/office/drawing/2014/main" id="{CE4617B4-B6E2-DF28-A950-72325016D3B3}"/>
              </a:ext>
            </a:extLst>
          </p:cNvPr>
          <p:cNvGrpSpPr/>
          <p:nvPr userDrawn="1"/>
        </p:nvGrpSpPr>
        <p:grpSpPr>
          <a:xfrm>
            <a:off x="779929" y="773810"/>
            <a:ext cx="800780" cy="291381"/>
            <a:chOff x="779929" y="773810"/>
            <a:chExt cx="800780" cy="291381"/>
          </a:xfrm>
        </p:grpSpPr>
        <p:sp>
          <p:nvSpPr>
            <p:cNvPr id="5" name="Rektangel 4">
              <a:extLst>
                <a:ext uri="{FF2B5EF4-FFF2-40B4-BE49-F238E27FC236}">
                  <a16:creationId xmlns:a16="http://schemas.microsoft.com/office/drawing/2014/main" id="{082137CE-D0B5-28A6-FF29-CFCD216B42AD}"/>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6" name="Rektangel 5">
              <a:extLst>
                <a:ext uri="{FF2B5EF4-FFF2-40B4-BE49-F238E27FC236}">
                  <a16:creationId xmlns:a16="http://schemas.microsoft.com/office/drawing/2014/main" id="{1EBE74B0-FB26-D50F-AA70-582FCA8BB1DD}"/>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7" name="Rektangel 6">
              <a:extLst>
                <a:ext uri="{FF2B5EF4-FFF2-40B4-BE49-F238E27FC236}">
                  <a16:creationId xmlns:a16="http://schemas.microsoft.com/office/drawing/2014/main" id="{F2C418C0-E7A6-D94A-CD43-39B042B3B9DE}"/>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3974192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3" userDrawn="1">
          <p15:clr>
            <a:srgbClr val="FBAE40"/>
          </p15:clr>
        </p15:guide>
        <p15:guide id="4" orient="horz" pos="3838" userDrawn="1">
          <p15:clr>
            <a:srgbClr val="FBAE40"/>
          </p15:clr>
        </p15:guide>
        <p15:guide id="5" pos="29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0/60 Rubriker + bi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3BC030A-F150-C946-8F9B-2DA6F55FBC35}"/>
              </a:ext>
            </a:extLst>
          </p:cNvPr>
          <p:cNvSpPr txBox="1"/>
          <p:nvPr userDrawn="1"/>
        </p:nvSpPr>
        <p:spPr>
          <a:xfrm>
            <a:off x="3087584" y="766482"/>
            <a:ext cx="1520042" cy="1430453"/>
          </a:xfrm>
          <a:prstGeom prst="rect">
            <a:avLst/>
          </a:prstGeom>
        </p:spPr>
        <p:txBody>
          <a:bodyPr vert="horz" wrap="squar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3" name="Platshållare för text 4">
            <a:extLst>
              <a:ext uri="{FF2B5EF4-FFF2-40B4-BE49-F238E27FC236}">
                <a16:creationId xmlns:a16="http://schemas.microsoft.com/office/drawing/2014/main" id="{1749C552-E521-5042-902B-4C129E065DB9}"/>
              </a:ext>
            </a:extLst>
          </p:cNvPr>
          <p:cNvSpPr>
            <a:spLocks noGrp="1"/>
          </p:cNvSpPr>
          <p:nvPr>
            <p:ph type="body" sz="quarter" idx="14" hasCustomPrompt="1"/>
          </p:nvPr>
        </p:nvSpPr>
        <p:spPr>
          <a:xfrm>
            <a:off x="779930" y="4101737"/>
            <a:ext cx="3988014" cy="811489"/>
          </a:xfrm>
          <a:prstGeom prst="rect">
            <a:avLst/>
          </a:prstGeom>
        </p:spPr>
        <p:txBody>
          <a:bodyPr lIns="0" tIns="0" rIns="0" bIns="0" anchor="b" anchorCtr="0"/>
          <a:lstStyle>
            <a:lvl1pPr marL="0" indent="0">
              <a:lnSpc>
                <a:spcPts val="5000"/>
              </a:lnSpc>
              <a:buFontTx/>
              <a:buNone/>
              <a:defRPr sz="5000" b="1" i="0">
                <a:solidFill>
                  <a:schemeClr val="tx2"/>
                </a:solidFill>
                <a:latin typeface="Arial" panose="020B0604020202020204" pitchFamily="34" charset="0"/>
                <a:cs typeface="Arial" panose="020B0604020202020204" pitchFamily="34" charset="0"/>
              </a:defRPr>
            </a:lvl1pPr>
          </a:lstStyle>
          <a:p>
            <a:r>
              <a:rPr lang="sv-SE"/>
              <a:t>En bra rubrik</a:t>
            </a:r>
          </a:p>
        </p:txBody>
      </p:sp>
      <p:sp>
        <p:nvSpPr>
          <p:cNvPr id="10" name="Platshållare för text 4">
            <a:extLst>
              <a:ext uri="{FF2B5EF4-FFF2-40B4-BE49-F238E27FC236}">
                <a16:creationId xmlns:a16="http://schemas.microsoft.com/office/drawing/2014/main" id="{1755892A-8106-B242-A14B-398CA57FED08}"/>
              </a:ext>
            </a:extLst>
          </p:cNvPr>
          <p:cNvSpPr>
            <a:spLocks noGrp="1"/>
          </p:cNvSpPr>
          <p:nvPr>
            <p:ph type="body" sz="quarter" idx="15" hasCustomPrompt="1"/>
          </p:nvPr>
        </p:nvSpPr>
        <p:spPr>
          <a:xfrm>
            <a:off x="779930" y="5107578"/>
            <a:ext cx="3988014" cy="1083219"/>
          </a:xfrm>
          <a:prstGeom prst="rect">
            <a:avLst/>
          </a:prstGeom>
        </p:spPr>
        <p:txBody>
          <a:bodyPr lIns="0" tIns="0" rIns="0" bIns="0" anchor="t" anchorCtr="0"/>
          <a:lstStyle>
            <a:lvl1pPr marL="0" indent="0">
              <a:lnSpc>
                <a:spcPts val="4000"/>
              </a:lnSpc>
              <a:buFontTx/>
              <a:buNone/>
              <a:defRPr sz="3800" b="0" i="0">
                <a:solidFill>
                  <a:schemeClr val="bg2"/>
                </a:solidFill>
                <a:latin typeface="Arial" panose="020B0604020202020204" pitchFamily="34" charset="0"/>
                <a:cs typeface="Arial" panose="020B0604020202020204" pitchFamily="34" charset="0"/>
              </a:defRPr>
            </a:lvl1pPr>
          </a:lstStyle>
          <a:p>
            <a:r>
              <a:rPr lang="sv-SE"/>
              <a:t>Och en jättebra större underrubrik</a:t>
            </a:r>
          </a:p>
        </p:txBody>
      </p:sp>
      <p:sp>
        <p:nvSpPr>
          <p:cNvPr id="7" name="Platshållare för bild 10">
            <a:extLst>
              <a:ext uri="{FF2B5EF4-FFF2-40B4-BE49-F238E27FC236}">
                <a16:creationId xmlns:a16="http://schemas.microsoft.com/office/drawing/2014/main" id="{5BC863EF-AE15-A84A-BC59-5E6F13C8EE4F}"/>
              </a:ext>
            </a:extLst>
          </p:cNvPr>
          <p:cNvSpPr>
            <a:spLocks noGrp="1"/>
          </p:cNvSpPr>
          <p:nvPr>
            <p:ph type="pic" sz="quarter" idx="16"/>
          </p:nvPr>
        </p:nvSpPr>
        <p:spPr>
          <a:xfrm>
            <a:off x="6096000" y="0"/>
            <a:ext cx="6096000" cy="6858000"/>
          </a:xfrm>
          <a:prstGeom prst="rect">
            <a:avLst/>
          </a:prstGeom>
          <a:solidFill>
            <a:schemeClr val="accent5"/>
          </a:solidFill>
        </p:spPr>
        <p:txBody>
          <a:bodyPr/>
          <a:lstStyle/>
          <a:p>
            <a:endParaRPr lang="sv-SE"/>
          </a:p>
        </p:txBody>
      </p:sp>
      <p:pic>
        <p:nvPicPr>
          <p:cNvPr id="3" name="Bildobjekt 2">
            <a:extLst>
              <a:ext uri="{FF2B5EF4-FFF2-40B4-BE49-F238E27FC236}">
                <a16:creationId xmlns:a16="http://schemas.microsoft.com/office/drawing/2014/main" id="{59B86C2C-D9BF-A05B-FA85-85F40240665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4" name="Grupp 3">
            <a:extLst>
              <a:ext uri="{FF2B5EF4-FFF2-40B4-BE49-F238E27FC236}">
                <a16:creationId xmlns:a16="http://schemas.microsoft.com/office/drawing/2014/main" id="{96313F4B-3731-A231-6796-0A478BCB8654}"/>
              </a:ext>
            </a:extLst>
          </p:cNvPr>
          <p:cNvGrpSpPr/>
          <p:nvPr userDrawn="1"/>
        </p:nvGrpSpPr>
        <p:grpSpPr>
          <a:xfrm>
            <a:off x="779929" y="773810"/>
            <a:ext cx="800780" cy="291381"/>
            <a:chOff x="779929" y="773810"/>
            <a:chExt cx="800780" cy="291381"/>
          </a:xfrm>
        </p:grpSpPr>
        <p:sp>
          <p:nvSpPr>
            <p:cNvPr id="5" name="Rektangel 4">
              <a:extLst>
                <a:ext uri="{FF2B5EF4-FFF2-40B4-BE49-F238E27FC236}">
                  <a16:creationId xmlns:a16="http://schemas.microsoft.com/office/drawing/2014/main" id="{EDB7CAB1-B510-D1F4-815E-0D49756EF546}"/>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6" name="Rektangel 5">
              <a:extLst>
                <a:ext uri="{FF2B5EF4-FFF2-40B4-BE49-F238E27FC236}">
                  <a16:creationId xmlns:a16="http://schemas.microsoft.com/office/drawing/2014/main" id="{A06A452F-7DE8-4ADA-E30D-5C1EC93C0543}"/>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8" name="Rektangel 7">
              <a:extLst>
                <a:ext uri="{FF2B5EF4-FFF2-40B4-BE49-F238E27FC236}">
                  <a16:creationId xmlns:a16="http://schemas.microsoft.com/office/drawing/2014/main" id="{7B63BE09-CB6E-61B8-2F21-8458F1ACF813}"/>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3361889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3" userDrawn="1">
          <p15:clr>
            <a:srgbClr val="FBAE40"/>
          </p15:clr>
        </p15:guide>
        <p15:guide id="4" orient="horz" pos="3838" userDrawn="1">
          <p15:clr>
            <a:srgbClr val="FBAE40"/>
          </p15:clr>
        </p15:guide>
        <p15:guide id="5" pos="297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Rubriker + bi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3BC030A-F150-C946-8F9B-2DA6F55FBC35}"/>
              </a:ext>
            </a:extLst>
          </p:cNvPr>
          <p:cNvSpPr txBox="1"/>
          <p:nvPr userDrawn="1"/>
        </p:nvSpPr>
        <p:spPr>
          <a:xfrm>
            <a:off x="3087584" y="766482"/>
            <a:ext cx="1520042" cy="1430453"/>
          </a:xfrm>
          <a:prstGeom prst="rect">
            <a:avLst/>
          </a:prstGeom>
        </p:spPr>
        <p:txBody>
          <a:bodyPr vert="horz" wrap="squar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7" name="Platshållare för bild 10">
            <a:extLst>
              <a:ext uri="{FF2B5EF4-FFF2-40B4-BE49-F238E27FC236}">
                <a16:creationId xmlns:a16="http://schemas.microsoft.com/office/drawing/2014/main" id="{78DB0C32-B0AE-DB44-88FE-C7E745A4529E}"/>
              </a:ext>
            </a:extLst>
          </p:cNvPr>
          <p:cNvSpPr>
            <a:spLocks noGrp="1"/>
          </p:cNvSpPr>
          <p:nvPr>
            <p:ph type="pic" sz="quarter" idx="16"/>
          </p:nvPr>
        </p:nvSpPr>
        <p:spPr>
          <a:xfrm>
            <a:off x="6096000" y="0"/>
            <a:ext cx="6096000" cy="6858000"/>
          </a:xfrm>
          <a:prstGeom prst="rect">
            <a:avLst/>
          </a:prstGeom>
          <a:solidFill>
            <a:schemeClr val="accent5"/>
          </a:solidFill>
        </p:spPr>
        <p:txBody>
          <a:bodyPr/>
          <a:lstStyle/>
          <a:p>
            <a:endParaRPr lang="sv-SE"/>
          </a:p>
        </p:txBody>
      </p:sp>
      <p:sp>
        <p:nvSpPr>
          <p:cNvPr id="8" name="Platshållare för text 4">
            <a:extLst>
              <a:ext uri="{FF2B5EF4-FFF2-40B4-BE49-F238E27FC236}">
                <a16:creationId xmlns:a16="http://schemas.microsoft.com/office/drawing/2014/main" id="{E31245EA-6A85-7344-8DE5-FB56B94F6BEA}"/>
              </a:ext>
            </a:extLst>
          </p:cNvPr>
          <p:cNvSpPr>
            <a:spLocks noGrp="1"/>
          </p:cNvSpPr>
          <p:nvPr>
            <p:ph type="body" sz="quarter" idx="15" hasCustomPrompt="1"/>
          </p:nvPr>
        </p:nvSpPr>
        <p:spPr>
          <a:xfrm>
            <a:off x="779929" y="4682757"/>
            <a:ext cx="4789598" cy="1408124"/>
          </a:xfrm>
          <a:prstGeom prst="rect">
            <a:avLst/>
          </a:prstGeom>
        </p:spPr>
        <p:txBody>
          <a:bodyPr lIns="0" tIns="0" rIns="0" bIns="0" anchor="t" anchorCtr="0"/>
          <a:lstStyle>
            <a:lvl1pPr marL="0" indent="0">
              <a:lnSpc>
                <a:spcPts val="4000"/>
              </a:lnSpc>
              <a:buFontTx/>
              <a:buNone/>
              <a:defRPr sz="3800" b="1" i="0">
                <a:solidFill>
                  <a:schemeClr val="bg2"/>
                </a:solidFill>
                <a:latin typeface="Arial" panose="020B0604020202020204" pitchFamily="34" charset="0"/>
                <a:cs typeface="Arial" panose="020B0604020202020204" pitchFamily="34" charset="0"/>
              </a:defRPr>
            </a:lvl1pPr>
          </a:lstStyle>
          <a:p>
            <a:r>
              <a:rPr lang="sv-SE" err="1"/>
              <a:t>See</a:t>
            </a:r>
            <a:r>
              <a:rPr lang="sv-SE"/>
              <a:t> the new </a:t>
            </a:r>
            <a:r>
              <a:rPr lang="sv-SE" err="1"/>
              <a:t>Nexam</a:t>
            </a:r>
            <a:r>
              <a:rPr lang="sv-SE"/>
              <a:t> animation on </a:t>
            </a:r>
            <a:r>
              <a:rPr lang="sv-SE" err="1"/>
              <a:t>nexamchemical.com</a:t>
            </a:r>
            <a:endParaRPr lang="sv-SE"/>
          </a:p>
        </p:txBody>
      </p:sp>
      <p:pic>
        <p:nvPicPr>
          <p:cNvPr id="3" name="Bildobjekt 2">
            <a:extLst>
              <a:ext uri="{FF2B5EF4-FFF2-40B4-BE49-F238E27FC236}">
                <a16:creationId xmlns:a16="http://schemas.microsoft.com/office/drawing/2014/main" id="{C867C617-8C91-8483-B5F2-04AF3BAC539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4" name="Grupp 3">
            <a:extLst>
              <a:ext uri="{FF2B5EF4-FFF2-40B4-BE49-F238E27FC236}">
                <a16:creationId xmlns:a16="http://schemas.microsoft.com/office/drawing/2014/main" id="{ED443718-000C-300B-53C8-DAC392095DB7}"/>
              </a:ext>
            </a:extLst>
          </p:cNvPr>
          <p:cNvGrpSpPr/>
          <p:nvPr userDrawn="1"/>
        </p:nvGrpSpPr>
        <p:grpSpPr>
          <a:xfrm>
            <a:off x="779929" y="773810"/>
            <a:ext cx="800780" cy="291381"/>
            <a:chOff x="779929" y="773810"/>
            <a:chExt cx="800780" cy="291381"/>
          </a:xfrm>
        </p:grpSpPr>
        <p:sp>
          <p:nvSpPr>
            <p:cNvPr id="5" name="Rektangel 4">
              <a:extLst>
                <a:ext uri="{FF2B5EF4-FFF2-40B4-BE49-F238E27FC236}">
                  <a16:creationId xmlns:a16="http://schemas.microsoft.com/office/drawing/2014/main" id="{3D52AD05-7819-D3E6-6F57-64E70F7750BA}"/>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6" name="Rektangel 5">
              <a:extLst>
                <a:ext uri="{FF2B5EF4-FFF2-40B4-BE49-F238E27FC236}">
                  <a16:creationId xmlns:a16="http://schemas.microsoft.com/office/drawing/2014/main" id="{F7BE95F6-6751-0D2A-7B45-C290CF8552F8}"/>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10" name="Rektangel 9">
              <a:extLst>
                <a:ext uri="{FF2B5EF4-FFF2-40B4-BE49-F238E27FC236}">
                  <a16:creationId xmlns:a16="http://schemas.microsoft.com/office/drawing/2014/main" id="{19D02E34-099C-FF86-84A1-F073DDDAFBA5}"/>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24315817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3" userDrawn="1">
          <p15:clr>
            <a:srgbClr val="FBAE40"/>
          </p15:clr>
        </p15:guide>
        <p15:guide id="4" orient="horz" pos="3838" userDrawn="1">
          <p15:clr>
            <a:srgbClr val="FBAE40"/>
          </p15:clr>
        </p15:guide>
        <p15:guide id="5" orient="horz" userDrawn="1">
          <p15:clr>
            <a:srgbClr val="FBAE40"/>
          </p15:clr>
        </p15:guide>
        <p15:guide id="6" pos="340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0/60 Diagram + tabell">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3BC030A-F150-C946-8F9B-2DA6F55FBC35}"/>
              </a:ext>
            </a:extLst>
          </p:cNvPr>
          <p:cNvSpPr txBox="1"/>
          <p:nvPr userDrawn="1"/>
        </p:nvSpPr>
        <p:spPr>
          <a:xfrm>
            <a:off x="3087584" y="766482"/>
            <a:ext cx="1520042" cy="1430453"/>
          </a:xfrm>
          <a:prstGeom prst="rect">
            <a:avLst/>
          </a:prstGeom>
        </p:spPr>
        <p:txBody>
          <a:bodyPr vert="horz" wrap="squar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3" name="Platshållare för text 4">
            <a:extLst>
              <a:ext uri="{FF2B5EF4-FFF2-40B4-BE49-F238E27FC236}">
                <a16:creationId xmlns:a16="http://schemas.microsoft.com/office/drawing/2014/main" id="{1749C552-E521-5042-902B-4C129E065DB9}"/>
              </a:ext>
            </a:extLst>
          </p:cNvPr>
          <p:cNvSpPr>
            <a:spLocks noGrp="1"/>
          </p:cNvSpPr>
          <p:nvPr>
            <p:ph type="body" sz="quarter" idx="14" hasCustomPrompt="1"/>
          </p:nvPr>
        </p:nvSpPr>
        <p:spPr>
          <a:xfrm>
            <a:off x="779930" y="1729104"/>
            <a:ext cx="3988014" cy="1275863"/>
          </a:xfrm>
          <a:prstGeom prst="rect">
            <a:avLst/>
          </a:prstGeom>
        </p:spPr>
        <p:txBody>
          <a:bodyPr lIns="0" tIns="0" rIns="0" bIns="0" anchor="b" anchorCtr="0"/>
          <a:lstStyle>
            <a:lvl1pPr marL="0" indent="0">
              <a:lnSpc>
                <a:spcPts val="5000"/>
              </a:lnSpc>
              <a:buFontTx/>
              <a:buNone/>
              <a:defRPr sz="5000" b="1" i="0">
                <a:solidFill>
                  <a:schemeClr val="tx2"/>
                </a:solidFill>
                <a:latin typeface="Arial" panose="020B0604020202020204" pitchFamily="34" charset="0"/>
                <a:cs typeface="Arial" panose="020B0604020202020204" pitchFamily="34" charset="0"/>
              </a:defRPr>
            </a:lvl1pPr>
          </a:lstStyle>
          <a:p>
            <a:r>
              <a:rPr lang="sv-SE"/>
              <a:t>Business </a:t>
            </a:r>
            <a:r>
              <a:rPr lang="sv-SE" err="1"/>
              <a:t>development</a:t>
            </a:r>
            <a:endParaRPr lang="sv-SE"/>
          </a:p>
        </p:txBody>
      </p:sp>
      <p:sp>
        <p:nvSpPr>
          <p:cNvPr id="10" name="Platshållare för text 4">
            <a:extLst>
              <a:ext uri="{FF2B5EF4-FFF2-40B4-BE49-F238E27FC236}">
                <a16:creationId xmlns:a16="http://schemas.microsoft.com/office/drawing/2014/main" id="{1755892A-8106-B242-A14B-398CA57FED08}"/>
              </a:ext>
            </a:extLst>
          </p:cNvPr>
          <p:cNvSpPr>
            <a:spLocks noGrp="1"/>
          </p:cNvSpPr>
          <p:nvPr>
            <p:ph type="body" sz="quarter" idx="15" hasCustomPrompt="1"/>
          </p:nvPr>
        </p:nvSpPr>
        <p:spPr>
          <a:xfrm>
            <a:off x="779930" y="3075377"/>
            <a:ext cx="3988014" cy="1083219"/>
          </a:xfrm>
          <a:prstGeom prst="rect">
            <a:avLst/>
          </a:prstGeom>
        </p:spPr>
        <p:txBody>
          <a:bodyPr lIns="0" tIns="0" rIns="0" bIns="0" anchor="t" anchorCtr="0"/>
          <a:lstStyle>
            <a:lvl1pPr marL="0" indent="0">
              <a:lnSpc>
                <a:spcPts val="4000"/>
              </a:lnSpc>
              <a:buFontTx/>
              <a:buNone/>
              <a:defRPr sz="3800" b="0" i="0">
                <a:solidFill>
                  <a:schemeClr val="bg2"/>
                </a:solidFill>
                <a:latin typeface="Arial" panose="020B0604020202020204" pitchFamily="34" charset="0"/>
                <a:cs typeface="Arial" panose="020B0604020202020204" pitchFamily="34" charset="0"/>
              </a:defRPr>
            </a:lvl1pPr>
          </a:lstStyle>
          <a:p>
            <a:r>
              <a:rPr lang="sv-SE"/>
              <a:t>2019 Q4 to </a:t>
            </a:r>
            <a:br>
              <a:rPr lang="sv-SE"/>
            </a:br>
            <a:r>
              <a:rPr lang="sv-SE"/>
              <a:t>2020 Q4</a:t>
            </a:r>
          </a:p>
        </p:txBody>
      </p:sp>
      <p:sp>
        <p:nvSpPr>
          <p:cNvPr id="11" name="Platshållare för text 4">
            <a:extLst>
              <a:ext uri="{FF2B5EF4-FFF2-40B4-BE49-F238E27FC236}">
                <a16:creationId xmlns:a16="http://schemas.microsoft.com/office/drawing/2014/main" id="{A32F7B73-CA98-0544-81C9-05B4740D6143}"/>
              </a:ext>
            </a:extLst>
          </p:cNvPr>
          <p:cNvSpPr>
            <a:spLocks noGrp="1"/>
          </p:cNvSpPr>
          <p:nvPr>
            <p:ph type="body" sz="quarter" idx="17" hasCustomPrompt="1"/>
          </p:nvPr>
        </p:nvSpPr>
        <p:spPr>
          <a:xfrm>
            <a:off x="779930" y="4217491"/>
            <a:ext cx="2366394" cy="749915"/>
          </a:xfrm>
          <a:prstGeom prst="rect">
            <a:avLst/>
          </a:prstGeom>
        </p:spPr>
        <p:txBody>
          <a:bodyPr lIns="0" tIns="0" rIns="0" bIns="0" anchor="b"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err="1"/>
              <a:t>Financial</a:t>
            </a:r>
            <a:r>
              <a:rPr lang="sv-SE"/>
              <a:t> Targets</a:t>
            </a:r>
          </a:p>
        </p:txBody>
      </p:sp>
      <p:sp>
        <p:nvSpPr>
          <p:cNvPr id="12" name="Platshållare för innehåll 6">
            <a:extLst>
              <a:ext uri="{FF2B5EF4-FFF2-40B4-BE49-F238E27FC236}">
                <a16:creationId xmlns:a16="http://schemas.microsoft.com/office/drawing/2014/main" id="{98408AA8-A8E8-4047-B442-A1CA2ECA8793}"/>
              </a:ext>
            </a:extLst>
          </p:cNvPr>
          <p:cNvSpPr>
            <a:spLocks noGrp="1"/>
          </p:cNvSpPr>
          <p:nvPr>
            <p:ph sz="quarter" idx="10" hasCustomPrompt="1"/>
          </p:nvPr>
        </p:nvSpPr>
        <p:spPr>
          <a:xfrm>
            <a:off x="779928" y="5188258"/>
            <a:ext cx="2365929" cy="904567"/>
          </a:xfrm>
          <a:prstGeom prst="rect">
            <a:avLst/>
          </a:prstGeom>
        </p:spPr>
        <p:txBody>
          <a:bodyPr lIns="0" tIns="0" rIns="0" bIns="0" anchor="t"/>
          <a:lstStyle>
            <a:lvl1pPr marL="174625" indent="-174625">
              <a:buFont typeface="Wingdings" pitchFamily="2" charset="2"/>
              <a:buChar char="§"/>
              <a:defRPr sz="1500" b="0" i="0">
                <a:solidFill>
                  <a:schemeClr val="tx2"/>
                </a:solidFill>
                <a:latin typeface="Arial" panose="020B0604020202020204" pitchFamily="34" charset="0"/>
              </a:defRPr>
            </a:lvl1pPr>
          </a:lstStyle>
          <a:p>
            <a:r>
              <a:rPr lang="sv-SE"/>
              <a:t>Punkt 1</a:t>
            </a:r>
          </a:p>
          <a:p>
            <a:r>
              <a:rPr lang="sv-SE"/>
              <a:t>Punkt 2</a:t>
            </a:r>
          </a:p>
          <a:p>
            <a:r>
              <a:rPr lang="sv-SE"/>
              <a:t>Punkt 3</a:t>
            </a:r>
          </a:p>
        </p:txBody>
      </p:sp>
      <p:sp>
        <p:nvSpPr>
          <p:cNvPr id="5" name="Rektangel 4">
            <a:extLst>
              <a:ext uri="{FF2B5EF4-FFF2-40B4-BE49-F238E27FC236}">
                <a16:creationId xmlns:a16="http://schemas.microsoft.com/office/drawing/2014/main" id="{0DEEC3A4-4E07-5941-9542-3DD68F30BC49}"/>
              </a:ext>
            </a:extLst>
          </p:cNvPr>
          <p:cNvSpPr/>
          <p:nvPr userDrawn="1"/>
        </p:nvSpPr>
        <p:spPr>
          <a:xfrm>
            <a:off x="5381897" y="0"/>
            <a:ext cx="6806293" cy="6858000"/>
          </a:xfrm>
          <a:prstGeom prst="rect">
            <a:avLst/>
          </a:prstGeom>
          <a:solidFill>
            <a:schemeClr val="accent5"/>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7" name="Platshållare för diagram 6">
            <a:extLst>
              <a:ext uri="{FF2B5EF4-FFF2-40B4-BE49-F238E27FC236}">
                <a16:creationId xmlns:a16="http://schemas.microsoft.com/office/drawing/2014/main" id="{2C5DE724-0275-2B42-B4F0-A3C4D2465DF7}"/>
              </a:ext>
            </a:extLst>
          </p:cNvPr>
          <p:cNvSpPr>
            <a:spLocks noGrp="1"/>
          </p:cNvSpPr>
          <p:nvPr>
            <p:ph type="chart" sz="quarter" idx="18"/>
          </p:nvPr>
        </p:nvSpPr>
        <p:spPr>
          <a:xfrm>
            <a:off x="6096000" y="765174"/>
            <a:ext cx="5329238" cy="3452317"/>
          </a:xfrm>
          <a:prstGeom prst="rect">
            <a:avLst/>
          </a:prstGeom>
        </p:spPr>
        <p:txBody>
          <a:bodyPr/>
          <a:lstStyle/>
          <a:p>
            <a:endParaRPr lang="sv-SE"/>
          </a:p>
        </p:txBody>
      </p:sp>
      <p:sp>
        <p:nvSpPr>
          <p:cNvPr id="14" name="Platshållare för tabell 13">
            <a:extLst>
              <a:ext uri="{FF2B5EF4-FFF2-40B4-BE49-F238E27FC236}">
                <a16:creationId xmlns:a16="http://schemas.microsoft.com/office/drawing/2014/main" id="{2874E8FA-9023-B841-A087-1C05488C23BD}"/>
              </a:ext>
            </a:extLst>
          </p:cNvPr>
          <p:cNvSpPr>
            <a:spLocks noGrp="1"/>
          </p:cNvSpPr>
          <p:nvPr>
            <p:ph type="tbl" sz="quarter" idx="19"/>
          </p:nvPr>
        </p:nvSpPr>
        <p:spPr>
          <a:xfrm>
            <a:off x="6096000" y="4537075"/>
            <a:ext cx="5329238" cy="1555750"/>
          </a:xfrm>
          <a:prstGeom prst="rect">
            <a:avLst/>
          </a:prstGeom>
        </p:spPr>
        <p:txBody>
          <a:bodyPr/>
          <a:lstStyle/>
          <a:p>
            <a:endParaRPr lang="sv-SE"/>
          </a:p>
        </p:txBody>
      </p:sp>
      <p:grpSp>
        <p:nvGrpSpPr>
          <p:cNvPr id="3" name="Grupp 2">
            <a:extLst>
              <a:ext uri="{FF2B5EF4-FFF2-40B4-BE49-F238E27FC236}">
                <a16:creationId xmlns:a16="http://schemas.microsoft.com/office/drawing/2014/main" id="{9455316E-7149-F35B-62E5-277FC92562D3}"/>
              </a:ext>
            </a:extLst>
          </p:cNvPr>
          <p:cNvGrpSpPr/>
          <p:nvPr userDrawn="1"/>
        </p:nvGrpSpPr>
        <p:grpSpPr>
          <a:xfrm>
            <a:off x="779929" y="773810"/>
            <a:ext cx="800780" cy="291381"/>
            <a:chOff x="779929" y="773810"/>
            <a:chExt cx="800780" cy="291381"/>
          </a:xfrm>
        </p:grpSpPr>
        <p:sp>
          <p:nvSpPr>
            <p:cNvPr id="4" name="Rektangel 3">
              <a:extLst>
                <a:ext uri="{FF2B5EF4-FFF2-40B4-BE49-F238E27FC236}">
                  <a16:creationId xmlns:a16="http://schemas.microsoft.com/office/drawing/2014/main" id="{EDC08811-292F-828F-A75A-E6A3D2EF661B}"/>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6" name="Rektangel 5">
              <a:extLst>
                <a:ext uri="{FF2B5EF4-FFF2-40B4-BE49-F238E27FC236}">
                  <a16:creationId xmlns:a16="http://schemas.microsoft.com/office/drawing/2014/main" id="{2D2C808F-2F6D-4F02-067F-4C3E2C9E276D}"/>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8" name="Rektangel 7">
              <a:extLst>
                <a:ext uri="{FF2B5EF4-FFF2-40B4-BE49-F238E27FC236}">
                  <a16:creationId xmlns:a16="http://schemas.microsoft.com/office/drawing/2014/main" id="{FA9208B3-70E9-0A72-DC0B-107D5D6C8F0C}"/>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pic>
        <p:nvPicPr>
          <p:cNvPr id="9" name="Bildobjekt 8">
            <a:extLst>
              <a:ext uri="{FF2B5EF4-FFF2-40B4-BE49-F238E27FC236}">
                <a16:creationId xmlns:a16="http://schemas.microsoft.com/office/drawing/2014/main" id="{EEBF55ED-55F3-067F-737B-4E3DF002034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spTree>
    <p:extLst>
      <p:ext uri="{BB962C8B-B14F-4D97-AF65-F5344CB8AC3E}">
        <p14:creationId xmlns:p14="http://schemas.microsoft.com/office/powerpoint/2010/main" val="2178362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3" userDrawn="1">
          <p15:clr>
            <a:srgbClr val="FBAE40"/>
          </p15:clr>
        </p15:guide>
        <p15:guide id="4" orient="horz" pos="3838" userDrawn="1">
          <p15:clr>
            <a:srgbClr val="FBAE40"/>
          </p15:clr>
        </p15:guide>
        <p15:guide id="5" pos="297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33/33 ">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3BC030A-F150-C946-8F9B-2DA6F55FBC35}"/>
              </a:ext>
            </a:extLst>
          </p:cNvPr>
          <p:cNvSpPr txBox="1"/>
          <p:nvPr userDrawn="1"/>
        </p:nvSpPr>
        <p:spPr>
          <a:xfrm>
            <a:off x="3087584" y="766482"/>
            <a:ext cx="1520042" cy="1430453"/>
          </a:xfrm>
          <a:prstGeom prst="rect">
            <a:avLst/>
          </a:prstGeom>
        </p:spPr>
        <p:txBody>
          <a:bodyPr vert="horz" wrap="squar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3" name="Platshållare för text 4">
            <a:extLst>
              <a:ext uri="{FF2B5EF4-FFF2-40B4-BE49-F238E27FC236}">
                <a16:creationId xmlns:a16="http://schemas.microsoft.com/office/drawing/2014/main" id="{1749C552-E521-5042-902B-4C129E065DB9}"/>
              </a:ext>
            </a:extLst>
          </p:cNvPr>
          <p:cNvSpPr>
            <a:spLocks noGrp="1"/>
          </p:cNvSpPr>
          <p:nvPr>
            <p:ph type="body" sz="quarter" idx="14" hasCustomPrompt="1"/>
          </p:nvPr>
        </p:nvSpPr>
        <p:spPr>
          <a:xfrm>
            <a:off x="779930" y="1859733"/>
            <a:ext cx="3291327" cy="4361777"/>
          </a:xfrm>
          <a:prstGeom prst="rect">
            <a:avLst/>
          </a:prstGeom>
        </p:spPr>
        <p:txBody>
          <a:bodyPr lIns="0" tIns="0" rIns="0" bIns="0" anchor="b" anchorCtr="0"/>
          <a:lstStyle>
            <a:lvl1pPr marL="0" indent="0">
              <a:lnSpc>
                <a:spcPts val="5000"/>
              </a:lnSpc>
              <a:buFontTx/>
              <a:buNone/>
              <a:defRPr sz="5000" b="1" i="0">
                <a:solidFill>
                  <a:schemeClr val="tx2"/>
                </a:solidFill>
                <a:latin typeface="Arial" panose="020B0604020202020204" pitchFamily="34" charset="0"/>
                <a:cs typeface="Arial" panose="020B0604020202020204" pitchFamily="34" charset="0"/>
              </a:defRPr>
            </a:lvl1pPr>
          </a:lstStyle>
          <a:p>
            <a:r>
              <a:rPr lang="sv-SE" err="1"/>
              <a:t>One</a:t>
            </a:r>
            <a:r>
              <a:rPr lang="sv-SE"/>
              <a:t> </a:t>
            </a:r>
            <a:r>
              <a:rPr lang="sv-SE" err="1"/>
              <a:t>company</a:t>
            </a:r>
            <a:r>
              <a:rPr lang="sv-SE"/>
              <a:t>, </a:t>
            </a:r>
            <a:r>
              <a:rPr lang="sv-SE" err="1"/>
              <a:t>two</a:t>
            </a:r>
            <a:r>
              <a:rPr lang="sv-SE"/>
              <a:t> business </a:t>
            </a:r>
            <a:r>
              <a:rPr lang="sv-SE" err="1"/>
              <a:t>units</a:t>
            </a:r>
            <a:endParaRPr lang="sv-SE"/>
          </a:p>
        </p:txBody>
      </p:sp>
      <p:sp>
        <p:nvSpPr>
          <p:cNvPr id="15" name="Platshållare för bild 5">
            <a:extLst>
              <a:ext uri="{FF2B5EF4-FFF2-40B4-BE49-F238E27FC236}">
                <a16:creationId xmlns:a16="http://schemas.microsoft.com/office/drawing/2014/main" id="{6B1DA56E-E3FB-7946-8444-D09317B45635}"/>
              </a:ext>
            </a:extLst>
          </p:cNvPr>
          <p:cNvSpPr>
            <a:spLocks noGrp="1"/>
          </p:cNvSpPr>
          <p:nvPr>
            <p:ph type="pic" sz="quarter" idx="25"/>
          </p:nvPr>
        </p:nvSpPr>
        <p:spPr>
          <a:xfrm>
            <a:off x="4452257" y="1"/>
            <a:ext cx="3875315" cy="3429000"/>
          </a:xfrm>
          <a:prstGeom prst="rect">
            <a:avLst/>
          </a:prstGeom>
          <a:solidFill>
            <a:schemeClr val="accent1"/>
          </a:solidFill>
        </p:spPr>
        <p:txBody>
          <a:bodyPr/>
          <a:lstStyle>
            <a:lvl1pPr>
              <a:defRPr>
                <a:solidFill>
                  <a:schemeClr val="bg1"/>
                </a:solidFill>
              </a:defRPr>
            </a:lvl1pPr>
          </a:lstStyle>
          <a:p>
            <a:endParaRPr lang="sv-SE"/>
          </a:p>
        </p:txBody>
      </p:sp>
      <p:sp>
        <p:nvSpPr>
          <p:cNvPr id="6" name="Rektangel 5">
            <a:extLst>
              <a:ext uri="{FF2B5EF4-FFF2-40B4-BE49-F238E27FC236}">
                <a16:creationId xmlns:a16="http://schemas.microsoft.com/office/drawing/2014/main" id="{4BCC56E0-7FC5-C344-8CAB-55776C61CC9D}"/>
              </a:ext>
            </a:extLst>
          </p:cNvPr>
          <p:cNvSpPr/>
          <p:nvPr userDrawn="1"/>
        </p:nvSpPr>
        <p:spPr>
          <a:xfrm>
            <a:off x="4452257" y="3429000"/>
            <a:ext cx="3875315" cy="3429000"/>
          </a:xfrm>
          <a:prstGeom prst="rect">
            <a:avLst/>
          </a:prstGeom>
          <a:solidFill>
            <a:schemeClr val="tx2"/>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16" name="Platshållare för text 4">
            <a:extLst>
              <a:ext uri="{FF2B5EF4-FFF2-40B4-BE49-F238E27FC236}">
                <a16:creationId xmlns:a16="http://schemas.microsoft.com/office/drawing/2014/main" id="{BA467B04-89CE-E845-8573-9F4A4092FCC2}"/>
              </a:ext>
            </a:extLst>
          </p:cNvPr>
          <p:cNvSpPr>
            <a:spLocks noGrp="1"/>
          </p:cNvSpPr>
          <p:nvPr>
            <p:ph type="body" sz="quarter" idx="15" hasCustomPrompt="1"/>
          </p:nvPr>
        </p:nvSpPr>
        <p:spPr>
          <a:xfrm>
            <a:off x="4620985" y="4439438"/>
            <a:ext cx="3537857" cy="1408124"/>
          </a:xfrm>
          <a:prstGeom prst="rect">
            <a:avLst/>
          </a:prstGeom>
        </p:spPr>
        <p:txBody>
          <a:bodyPr lIns="0" tIns="0" rIns="0" bIns="0" anchor="ctr" anchorCtr="0"/>
          <a:lstStyle>
            <a:lvl1pPr marL="0" indent="0" algn="ctr">
              <a:lnSpc>
                <a:spcPts val="4000"/>
              </a:lnSpc>
              <a:buFontTx/>
              <a:buNone/>
              <a:defRPr sz="3800" b="1" i="0">
                <a:solidFill>
                  <a:schemeClr val="bg1"/>
                </a:solidFill>
                <a:latin typeface="Arial" panose="020B0604020202020204" pitchFamily="34" charset="0"/>
                <a:cs typeface="Arial" panose="020B0604020202020204" pitchFamily="34" charset="0"/>
              </a:defRPr>
            </a:lvl1pPr>
          </a:lstStyle>
          <a:p>
            <a:r>
              <a:rPr lang="sv-SE" err="1"/>
              <a:t>Nexam</a:t>
            </a:r>
            <a:r>
              <a:rPr lang="sv-SE"/>
              <a:t> </a:t>
            </a:r>
            <a:r>
              <a:rPr lang="sv-SE" err="1"/>
              <a:t>Chemical</a:t>
            </a:r>
            <a:r>
              <a:rPr lang="sv-SE"/>
              <a:t> </a:t>
            </a:r>
            <a:r>
              <a:rPr lang="sv-SE" err="1"/>
              <a:t>Performance</a:t>
            </a:r>
            <a:endParaRPr lang="sv-SE"/>
          </a:p>
        </p:txBody>
      </p:sp>
      <p:sp>
        <p:nvSpPr>
          <p:cNvPr id="17" name="Platshållare för bild 5">
            <a:extLst>
              <a:ext uri="{FF2B5EF4-FFF2-40B4-BE49-F238E27FC236}">
                <a16:creationId xmlns:a16="http://schemas.microsoft.com/office/drawing/2014/main" id="{EBF6249E-4D7B-6F4E-A8AC-2E1E437FA045}"/>
              </a:ext>
            </a:extLst>
          </p:cNvPr>
          <p:cNvSpPr>
            <a:spLocks noGrp="1"/>
          </p:cNvSpPr>
          <p:nvPr>
            <p:ph type="pic" sz="quarter" idx="26"/>
          </p:nvPr>
        </p:nvSpPr>
        <p:spPr>
          <a:xfrm>
            <a:off x="8327570" y="3429000"/>
            <a:ext cx="3875315" cy="3429000"/>
          </a:xfrm>
          <a:prstGeom prst="rect">
            <a:avLst/>
          </a:prstGeom>
          <a:solidFill>
            <a:schemeClr val="accent1"/>
          </a:solidFill>
        </p:spPr>
        <p:txBody>
          <a:bodyPr/>
          <a:lstStyle>
            <a:lvl1pPr>
              <a:defRPr>
                <a:solidFill>
                  <a:schemeClr val="bg1"/>
                </a:solidFill>
              </a:defRPr>
            </a:lvl1pPr>
          </a:lstStyle>
          <a:p>
            <a:endParaRPr lang="sv-SE"/>
          </a:p>
        </p:txBody>
      </p:sp>
      <p:sp>
        <p:nvSpPr>
          <p:cNvPr id="18" name="Rektangel 17">
            <a:extLst>
              <a:ext uri="{FF2B5EF4-FFF2-40B4-BE49-F238E27FC236}">
                <a16:creationId xmlns:a16="http://schemas.microsoft.com/office/drawing/2014/main" id="{B953C726-1128-9544-A543-412AA2D2E6D8}"/>
              </a:ext>
            </a:extLst>
          </p:cNvPr>
          <p:cNvSpPr/>
          <p:nvPr userDrawn="1"/>
        </p:nvSpPr>
        <p:spPr>
          <a:xfrm>
            <a:off x="8327570" y="-1"/>
            <a:ext cx="3875315" cy="3429000"/>
          </a:xfrm>
          <a:prstGeom prst="rect">
            <a:avLst/>
          </a:prstGeom>
          <a:solidFill>
            <a:schemeClr val="accent3"/>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19" name="Platshållare för text 4">
            <a:extLst>
              <a:ext uri="{FF2B5EF4-FFF2-40B4-BE49-F238E27FC236}">
                <a16:creationId xmlns:a16="http://schemas.microsoft.com/office/drawing/2014/main" id="{5FF7E116-8442-514C-B317-874BF8826FA2}"/>
              </a:ext>
            </a:extLst>
          </p:cNvPr>
          <p:cNvSpPr>
            <a:spLocks noGrp="1"/>
          </p:cNvSpPr>
          <p:nvPr>
            <p:ph type="body" sz="quarter" idx="27" hasCustomPrompt="1"/>
          </p:nvPr>
        </p:nvSpPr>
        <p:spPr>
          <a:xfrm>
            <a:off x="8496298" y="1010437"/>
            <a:ext cx="3537857" cy="1408124"/>
          </a:xfrm>
          <a:prstGeom prst="rect">
            <a:avLst/>
          </a:prstGeom>
        </p:spPr>
        <p:txBody>
          <a:bodyPr lIns="0" tIns="0" rIns="0" bIns="0" anchor="ctr" anchorCtr="0"/>
          <a:lstStyle>
            <a:lvl1pPr marL="0" indent="0" algn="ctr">
              <a:lnSpc>
                <a:spcPts val="4000"/>
              </a:lnSpc>
              <a:buFontTx/>
              <a:buNone/>
              <a:defRPr sz="3800" b="1" i="0">
                <a:solidFill>
                  <a:schemeClr val="bg1"/>
                </a:solidFill>
                <a:latin typeface="Arial" panose="020B0604020202020204" pitchFamily="34" charset="0"/>
                <a:cs typeface="Arial" panose="020B0604020202020204" pitchFamily="34" charset="0"/>
              </a:defRPr>
            </a:lvl1pPr>
          </a:lstStyle>
          <a:p>
            <a:r>
              <a:rPr lang="sv-SE" err="1"/>
              <a:t>Nexam</a:t>
            </a:r>
            <a:r>
              <a:rPr lang="sv-SE"/>
              <a:t> </a:t>
            </a:r>
            <a:r>
              <a:rPr lang="sv-SE" err="1"/>
              <a:t>Chemical</a:t>
            </a:r>
            <a:r>
              <a:rPr lang="sv-SE"/>
              <a:t> </a:t>
            </a:r>
            <a:r>
              <a:rPr lang="sv-SE" err="1"/>
              <a:t>Masterbatch</a:t>
            </a:r>
            <a:endParaRPr lang="sv-SE"/>
          </a:p>
        </p:txBody>
      </p:sp>
      <p:pic>
        <p:nvPicPr>
          <p:cNvPr id="3" name="Bildobjekt 2">
            <a:extLst>
              <a:ext uri="{FF2B5EF4-FFF2-40B4-BE49-F238E27FC236}">
                <a16:creationId xmlns:a16="http://schemas.microsoft.com/office/drawing/2014/main" id="{13AB297D-3A11-1495-B9D5-392C90FB048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4" name="Grupp 3">
            <a:extLst>
              <a:ext uri="{FF2B5EF4-FFF2-40B4-BE49-F238E27FC236}">
                <a16:creationId xmlns:a16="http://schemas.microsoft.com/office/drawing/2014/main" id="{3F0106D1-037E-98BD-B97E-C46FFDDF73B6}"/>
              </a:ext>
            </a:extLst>
          </p:cNvPr>
          <p:cNvGrpSpPr/>
          <p:nvPr userDrawn="1"/>
        </p:nvGrpSpPr>
        <p:grpSpPr>
          <a:xfrm>
            <a:off x="779929" y="773810"/>
            <a:ext cx="800780" cy="291381"/>
            <a:chOff x="779929" y="773810"/>
            <a:chExt cx="800780" cy="291381"/>
          </a:xfrm>
        </p:grpSpPr>
        <p:sp>
          <p:nvSpPr>
            <p:cNvPr id="5" name="Rektangel 4">
              <a:extLst>
                <a:ext uri="{FF2B5EF4-FFF2-40B4-BE49-F238E27FC236}">
                  <a16:creationId xmlns:a16="http://schemas.microsoft.com/office/drawing/2014/main" id="{C871F15D-3D8C-9FFA-85B7-106795EE633D}"/>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7" name="Rektangel 6">
              <a:extLst>
                <a:ext uri="{FF2B5EF4-FFF2-40B4-BE49-F238E27FC236}">
                  <a16:creationId xmlns:a16="http://schemas.microsoft.com/office/drawing/2014/main" id="{433ECFC6-37ED-C21E-C0EE-0217C094600A}"/>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8" name="Rektangel 7">
              <a:extLst>
                <a:ext uri="{FF2B5EF4-FFF2-40B4-BE49-F238E27FC236}">
                  <a16:creationId xmlns:a16="http://schemas.microsoft.com/office/drawing/2014/main" id="{3E024BAD-D4F5-554E-9C1F-DEC9D63AC2A1}"/>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311628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3" userDrawn="1">
          <p15:clr>
            <a:srgbClr val="FBAE40"/>
          </p15:clr>
        </p15:guide>
        <p15:guide id="4" orient="horz" pos="3838" userDrawn="1">
          <p15:clr>
            <a:srgbClr val="FBAE40"/>
          </p15:clr>
        </p15:guide>
        <p15:guide id="5" pos="297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jusblå – 4 spalter">
    <p:bg>
      <p:bgPr>
        <a:solidFill>
          <a:schemeClr val="accent5"/>
        </a:solidFill>
        <a:effectLst/>
      </p:bgPr>
    </p:bg>
    <p:spTree>
      <p:nvGrpSpPr>
        <p:cNvPr id="1" name=""/>
        <p:cNvGrpSpPr/>
        <p:nvPr/>
      </p:nvGrpSpPr>
      <p:grpSpPr>
        <a:xfrm>
          <a:off x="0" y="0"/>
          <a:ext cx="0" cy="0"/>
          <a:chOff x="0" y="0"/>
          <a:chExt cx="0" cy="0"/>
        </a:xfrm>
      </p:grpSpPr>
      <p:sp>
        <p:nvSpPr>
          <p:cNvPr id="24" name="Platshållare för text 4">
            <a:extLst>
              <a:ext uri="{FF2B5EF4-FFF2-40B4-BE49-F238E27FC236}">
                <a16:creationId xmlns:a16="http://schemas.microsoft.com/office/drawing/2014/main" id="{888021DE-8B5A-D14E-83A0-3102960938E5}"/>
              </a:ext>
            </a:extLst>
          </p:cNvPr>
          <p:cNvSpPr>
            <a:spLocks noGrp="1"/>
          </p:cNvSpPr>
          <p:nvPr>
            <p:ph type="body" sz="quarter" idx="20" hasCustomPrompt="1"/>
          </p:nvPr>
        </p:nvSpPr>
        <p:spPr>
          <a:xfrm>
            <a:off x="2192594" y="765175"/>
            <a:ext cx="7836309" cy="516164"/>
          </a:xfrm>
          <a:prstGeom prst="rect">
            <a:avLst/>
          </a:prstGeom>
        </p:spPr>
        <p:txBody>
          <a:bodyPr lIns="0" tIns="0" rIns="0" bIns="0" anchor="t" anchorCtr="0"/>
          <a:lstStyle>
            <a:lvl1pPr marL="0" indent="0" algn="ctr">
              <a:lnSpc>
                <a:spcPts val="4000"/>
              </a:lnSpc>
              <a:buFontTx/>
              <a:buNone/>
              <a:defRPr sz="4000" b="1" i="0">
                <a:solidFill>
                  <a:schemeClr val="tx2"/>
                </a:solidFill>
                <a:latin typeface="Arial" panose="020B0604020202020204" pitchFamily="34" charset="0"/>
                <a:cs typeface="Arial" panose="020B0604020202020204" pitchFamily="34" charset="0"/>
              </a:defRPr>
            </a:lvl1pPr>
          </a:lstStyle>
          <a:p>
            <a:r>
              <a:rPr lang="sv-SE"/>
              <a:t>Detta är en huvudrubrik</a:t>
            </a:r>
          </a:p>
        </p:txBody>
      </p:sp>
      <p:sp>
        <p:nvSpPr>
          <p:cNvPr id="25" name="Platshållare för text 4">
            <a:extLst>
              <a:ext uri="{FF2B5EF4-FFF2-40B4-BE49-F238E27FC236}">
                <a16:creationId xmlns:a16="http://schemas.microsoft.com/office/drawing/2014/main" id="{B8B0590E-BE85-6D4E-92BA-86E7D1A90A20}"/>
              </a:ext>
            </a:extLst>
          </p:cNvPr>
          <p:cNvSpPr>
            <a:spLocks noGrp="1"/>
          </p:cNvSpPr>
          <p:nvPr>
            <p:ph type="body" sz="quarter" idx="21" hasCustomPrompt="1"/>
          </p:nvPr>
        </p:nvSpPr>
        <p:spPr>
          <a:xfrm>
            <a:off x="2192593" y="1384335"/>
            <a:ext cx="7836309" cy="516165"/>
          </a:xfrm>
          <a:prstGeom prst="rect">
            <a:avLst/>
          </a:prstGeom>
        </p:spPr>
        <p:txBody>
          <a:bodyPr lIns="0" tIns="0" rIns="0" bIns="0" anchor="t" anchorCtr="0"/>
          <a:lstStyle>
            <a:lvl1pPr marL="0" indent="0" algn="ctr">
              <a:lnSpc>
                <a:spcPts val="2800"/>
              </a:lnSpc>
              <a:buFontTx/>
              <a:buNone/>
              <a:defRPr sz="2200" b="1" i="0">
                <a:solidFill>
                  <a:schemeClr val="bg2"/>
                </a:solidFill>
                <a:latin typeface="Arial" panose="020B0604020202020204" pitchFamily="34" charset="0"/>
                <a:cs typeface="Arial" panose="020B0604020202020204" pitchFamily="34" charset="0"/>
              </a:defRPr>
            </a:lvl1pPr>
          </a:lstStyle>
          <a:p>
            <a:r>
              <a:rPr lang="sv-SE"/>
              <a:t>Och detta en underrubrik</a:t>
            </a:r>
          </a:p>
        </p:txBody>
      </p:sp>
      <p:sp>
        <p:nvSpPr>
          <p:cNvPr id="26" name="Platshållare för text 4">
            <a:extLst>
              <a:ext uri="{FF2B5EF4-FFF2-40B4-BE49-F238E27FC236}">
                <a16:creationId xmlns:a16="http://schemas.microsoft.com/office/drawing/2014/main" id="{7365D0BF-4E83-6C4B-8979-9B52E8A7EDD8}"/>
              </a:ext>
            </a:extLst>
          </p:cNvPr>
          <p:cNvSpPr>
            <a:spLocks noGrp="1"/>
          </p:cNvSpPr>
          <p:nvPr>
            <p:ph type="body" sz="quarter" idx="17" hasCustomPrompt="1"/>
          </p:nvPr>
        </p:nvSpPr>
        <p:spPr>
          <a:xfrm>
            <a:off x="779930" y="4057549"/>
            <a:ext cx="2366394" cy="1130709"/>
          </a:xfrm>
          <a:prstGeom prst="rect">
            <a:avLst/>
          </a:prstGeom>
        </p:spPr>
        <p:txBody>
          <a:bodyPr lIns="0" tIns="0" rIns="0" bIns="0" anchor="ctr"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på en eller två rader</a:t>
            </a:r>
          </a:p>
        </p:txBody>
      </p:sp>
      <p:sp>
        <p:nvSpPr>
          <p:cNvPr id="31" name="Platshållare för innehåll 6">
            <a:extLst>
              <a:ext uri="{FF2B5EF4-FFF2-40B4-BE49-F238E27FC236}">
                <a16:creationId xmlns:a16="http://schemas.microsoft.com/office/drawing/2014/main" id="{FC17DA9C-0F10-5B4E-AEEE-858D9A3D3F87}"/>
              </a:ext>
            </a:extLst>
          </p:cNvPr>
          <p:cNvSpPr>
            <a:spLocks noGrp="1"/>
          </p:cNvSpPr>
          <p:nvPr>
            <p:ph sz="quarter" idx="10" hasCustomPrompt="1"/>
          </p:nvPr>
        </p:nvSpPr>
        <p:spPr>
          <a:xfrm>
            <a:off x="779928" y="5188258"/>
            <a:ext cx="2365929" cy="904567"/>
          </a:xfrm>
          <a:prstGeom prst="rect">
            <a:avLst/>
          </a:prstGeom>
        </p:spPr>
        <p:txBody>
          <a:bodyPr lIns="0" tIns="0" rIns="0" bIns="0" anchor="t"/>
          <a:lstStyle>
            <a:lvl1pPr marL="174625" indent="-174625">
              <a:buFont typeface="Wingdings" pitchFamily="2" charset="2"/>
              <a:buChar char="§"/>
              <a:defRPr sz="1500" b="0" i="0">
                <a:solidFill>
                  <a:schemeClr val="tx2"/>
                </a:solidFill>
                <a:latin typeface="Arial" panose="020B0604020202020204" pitchFamily="34" charset="0"/>
              </a:defRPr>
            </a:lvl1pPr>
          </a:lstStyle>
          <a:p>
            <a:r>
              <a:rPr lang="sv-SE"/>
              <a:t>Punkt 1</a:t>
            </a:r>
          </a:p>
          <a:p>
            <a:r>
              <a:rPr lang="sv-SE"/>
              <a:t>Punkt 2</a:t>
            </a:r>
          </a:p>
          <a:p>
            <a:r>
              <a:rPr lang="sv-SE"/>
              <a:t>Punkt 3</a:t>
            </a:r>
          </a:p>
        </p:txBody>
      </p:sp>
      <p:sp>
        <p:nvSpPr>
          <p:cNvPr id="6" name="Platshållare för bild 5">
            <a:extLst>
              <a:ext uri="{FF2B5EF4-FFF2-40B4-BE49-F238E27FC236}">
                <a16:creationId xmlns:a16="http://schemas.microsoft.com/office/drawing/2014/main" id="{B3D57F1C-D447-514B-B77D-97D647C802FD}"/>
              </a:ext>
            </a:extLst>
          </p:cNvPr>
          <p:cNvSpPr>
            <a:spLocks noGrp="1"/>
          </p:cNvSpPr>
          <p:nvPr>
            <p:ph type="pic" sz="quarter" idx="22"/>
          </p:nvPr>
        </p:nvSpPr>
        <p:spPr>
          <a:xfrm>
            <a:off x="779463" y="2078244"/>
            <a:ext cx="2366394" cy="1979305"/>
          </a:xfrm>
          <a:prstGeom prst="rect">
            <a:avLst/>
          </a:prstGeom>
          <a:solidFill>
            <a:schemeClr val="bg2"/>
          </a:solidFill>
        </p:spPr>
        <p:txBody>
          <a:bodyPr/>
          <a:lstStyle>
            <a:lvl1pPr>
              <a:defRPr>
                <a:solidFill>
                  <a:schemeClr val="bg1"/>
                </a:solidFill>
              </a:defRPr>
            </a:lvl1pPr>
          </a:lstStyle>
          <a:p>
            <a:endParaRPr lang="sv-SE"/>
          </a:p>
        </p:txBody>
      </p:sp>
      <p:sp>
        <p:nvSpPr>
          <p:cNvPr id="36" name="Platshållare för text 4">
            <a:extLst>
              <a:ext uri="{FF2B5EF4-FFF2-40B4-BE49-F238E27FC236}">
                <a16:creationId xmlns:a16="http://schemas.microsoft.com/office/drawing/2014/main" id="{4BDA1D5B-3694-DB4F-9042-678AD302C0C4}"/>
              </a:ext>
            </a:extLst>
          </p:cNvPr>
          <p:cNvSpPr>
            <a:spLocks noGrp="1"/>
          </p:cNvSpPr>
          <p:nvPr>
            <p:ph type="body" sz="quarter" idx="23" hasCustomPrompt="1"/>
          </p:nvPr>
        </p:nvSpPr>
        <p:spPr>
          <a:xfrm>
            <a:off x="3532962" y="4057549"/>
            <a:ext cx="2366394" cy="1130709"/>
          </a:xfrm>
          <a:prstGeom prst="rect">
            <a:avLst/>
          </a:prstGeom>
        </p:spPr>
        <p:txBody>
          <a:bodyPr lIns="0" tIns="0" rIns="0" bIns="0" anchor="ctr"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på en eller två rader</a:t>
            </a:r>
          </a:p>
        </p:txBody>
      </p:sp>
      <p:sp>
        <p:nvSpPr>
          <p:cNvPr id="37" name="Platshållare för innehåll 6">
            <a:extLst>
              <a:ext uri="{FF2B5EF4-FFF2-40B4-BE49-F238E27FC236}">
                <a16:creationId xmlns:a16="http://schemas.microsoft.com/office/drawing/2014/main" id="{8A67FB5F-FA68-BA40-A7BE-5F749B4A1C1D}"/>
              </a:ext>
            </a:extLst>
          </p:cNvPr>
          <p:cNvSpPr>
            <a:spLocks noGrp="1"/>
          </p:cNvSpPr>
          <p:nvPr>
            <p:ph sz="quarter" idx="24" hasCustomPrompt="1"/>
          </p:nvPr>
        </p:nvSpPr>
        <p:spPr>
          <a:xfrm>
            <a:off x="3532960" y="5188258"/>
            <a:ext cx="2365929" cy="904567"/>
          </a:xfrm>
          <a:prstGeom prst="rect">
            <a:avLst/>
          </a:prstGeom>
        </p:spPr>
        <p:txBody>
          <a:bodyPr lIns="0" tIns="0" rIns="0" bIns="0" anchor="t"/>
          <a:lstStyle>
            <a:lvl1pPr marL="174625" indent="-174625">
              <a:buFont typeface="Wingdings" pitchFamily="2" charset="2"/>
              <a:buChar char="§"/>
              <a:defRPr sz="1500" b="0" i="0">
                <a:solidFill>
                  <a:schemeClr val="tx2"/>
                </a:solidFill>
                <a:latin typeface="Arial" panose="020B0604020202020204" pitchFamily="34" charset="0"/>
              </a:defRPr>
            </a:lvl1pPr>
          </a:lstStyle>
          <a:p>
            <a:r>
              <a:rPr lang="sv-SE"/>
              <a:t>Punkt 1</a:t>
            </a:r>
          </a:p>
          <a:p>
            <a:r>
              <a:rPr lang="sv-SE"/>
              <a:t>Punkt 2</a:t>
            </a:r>
          </a:p>
          <a:p>
            <a:r>
              <a:rPr lang="sv-SE"/>
              <a:t>Punkt 3</a:t>
            </a:r>
          </a:p>
        </p:txBody>
      </p:sp>
      <p:sp>
        <p:nvSpPr>
          <p:cNvPr id="38" name="Platshållare för bild 5">
            <a:extLst>
              <a:ext uri="{FF2B5EF4-FFF2-40B4-BE49-F238E27FC236}">
                <a16:creationId xmlns:a16="http://schemas.microsoft.com/office/drawing/2014/main" id="{B39CD058-06F0-B84C-BC43-56186EEF8A01}"/>
              </a:ext>
            </a:extLst>
          </p:cNvPr>
          <p:cNvSpPr>
            <a:spLocks noGrp="1"/>
          </p:cNvSpPr>
          <p:nvPr>
            <p:ph type="pic" sz="quarter" idx="25"/>
          </p:nvPr>
        </p:nvSpPr>
        <p:spPr>
          <a:xfrm>
            <a:off x="3532495" y="2078244"/>
            <a:ext cx="2366394" cy="1979305"/>
          </a:xfrm>
          <a:prstGeom prst="rect">
            <a:avLst/>
          </a:prstGeom>
          <a:solidFill>
            <a:schemeClr val="accent1"/>
          </a:solidFill>
        </p:spPr>
        <p:txBody>
          <a:bodyPr/>
          <a:lstStyle>
            <a:lvl1pPr>
              <a:defRPr>
                <a:solidFill>
                  <a:schemeClr val="bg1"/>
                </a:solidFill>
              </a:defRPr>
            </a:lvl1pPr>
          </a:lstStyle>
          <a:p>
            <a:endParaRPr lang="sv-SE"/>
          </a:p>
        </p:txBody>
      </p:sp>
      <p:sp>
        <p:nvSpPr>
          <p:cNvPr id="39" name="Platshållare för text 4">
            <a:extLst>
              <a:ext uri="{FF2B5EF4-FFF2-40B4-BE49-F238E27FC236}">
                <a16:creationId xmlns:a16="http://schemas.microsoft.com/office/drawing/2014/main" id="{522981DB-2C9C-9E4D-AF08-DB7A059B52D1}"/>
              </a:ext>
            </a:extLst>
          </p:cNvPr>
          <p:cNvSpPr>
            <a:spLocks noGrp="1"/>
          </p:cNvSpPr>
          <p:nvPr>
            <p:ph type="body" sz="quarter" idx="26" hasCustomPrompt="1"/>
          </p:nvPr>
        </p:nvSpPr>
        <p:spPr>
          <a:xfrm>
            <a:off x="6285995" y="4057549"/>
            <a:ext cx="2366394" cy="1130709"/>
          </a:xfrm>
          <a:prstGeom prst="rect">
            <a:avLst/>
          </a:prstGeom>
        </p:spPr>
        <p:txBody>
          <a:bodyPr lIns="0" tIns="0" rIns="0" bIns="0" anchor="ctr"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på en eller två rader</a:t>
            </a:r>
          </a:p>
        </p:txBody>
      </p:sp>
      <p:sp>
        <p:nvSpPr>
          <p:cNvPr id="40" name="Platshållare för innehåll 6">
            <a:extLst>
              <a:ext uri="{FF2B5EF4-FFF2-40B4-BE49-F238E27FC236}">
                <a16:creationId xmlns:a16="http://schemas.microsoft.com/office/drawing/2014/main" id="{F3DCF57A-2446-8047-89C7-CD0A4CE41746}"/>
              </a:ext>
            </a:extLst>
          </p:cNvPr>
          <p:cNvSpPr>
            <a:spLocks noGrp="1"/>
          </p:cNvSpPr>
          <p:nvPr>
            <p:ph sz="quarter" idx="27" hasCustomPrompt="1"/>
          </p:nvPr>
        </p:nvSpPr>
        <p:spPr>
          <a:xfrm>
            <a:off x="6285993" y="5188258"/>
            <a:ext cx="2365929" cy="904567"/>
          </a:xfrm>
          <a:prstGeom prst="rect">
            <a:avLst/>
          </a:prstGeom>
        </p:spPr>
        <p:txBody>
          <a:bodyPr lIns="0" tIns="0" rIns="0" bIns="0" anchor="t"/>
          <a:lstStyle>
            <a:lvl1pPr marL="174625" indent="-174625">
              <a:buFont typeface="Wingdings" pitchFamily="2" charset="2"/>
              <a:buChar char="§"/>
              <a:defRPr sz="1500" b="0" i="0">
                <a:solidFill>
                  <a:schemeClr val="tx2"/>
                </a:solidFill>
                <a:latin typeface="Arial" panose="020B0604020202020204" pitchFamily="34" charset="0"/>
              </a:defRPr>
            </a:lvl1pPr>
          </a:lstStyle>
          <a:p>
            <a:r>
              <a:rPr lang="sv-SE"/>
              <a:t>Punkt 1</a:t>
            </a:r>
          </a:p>
          <a:p>
            <a:r>
              <a:rPr lang="sv-SE"/>
              <a:t>Punkt 2</a:t>
            </a:r>
          </a:p>
          <a:p>
            <a:r>
              <a:rPr lang="sv-SE"/>
              <a:t>Punkt 3</a:t>
            </a:r>
          </a:p>
        </p:txBody>
      </p:sp>
      <p:sp>
        <p:nvSpPr>
          <p:cNvPr id="41" name="Platshållare för bild 5">
            <a:extLst>
              <a:ext uri="{FF2B5EF4-FFF2-40B4-BE49-F238E27FC236}">
                <a16:creationId xmlns:a16="http://schemas.microsoft.com/office/drawing/2014/main" id="{17DDD571-3718-A04A-B3C0-210184504E2F}"/>
              </a:ext>
            </a:extLst>
          </p:cNvPr>
          <p:cNvSpPr>
            <a:spLocks noGrp="1"/>
          </p:cNvSpPr>
          <p:nvPr>
            <p:ph type="pic" sz="quarter" idx="28"/>
          </p:nvPr>
        </p:nvSpPr>
        <p:spPr>
          <a:xfrm>
            <a:off x="6285528" y="2078244"/>
            <a:ext cx="2366394" cy="1979305"/>
          </a:xfrm>
          <a:prstGeom prst="rect">
            <a:avLst/>
          </a:prstGeom>
          <a:solidFill>
            <a:schemeClr val="bg2"/>
          </a:solidFill>
        </p:spPr>
        <p:txBody>
          <a:bodyPr/>
          <a:lstStyle>
            <a:lvl1pPr>
              <a:defRPr>
                <a:solidFill>
                  <a:schemeClr val="bg1"/>
                </a:solidFill>
              </a:defRPr>
            </a:lvl1pPr>
          </a:lstStyle>
          <a:p>
            <a:endParaRPr lang="sv-SE"/>
          </a:p>
        </p:txBody>
      </p:sp>
      <p:sp>
        <p:nvSpPr>
          <p:cNvPr id="42" name="Platshållare för text 4">
            <a:extLst>
              <a:ext uri="{FF2B5EF4-FFF2-40B4-BE49-F238E27FC236}">
                <a16:creationId xmlns:a16="http://schemas.microsoft.com/office/drawing/2014/main" id="{14D98D28-15D3-A44D-8753-E6BE27F9C6B6}"/>
              </a:ext>
            </a:extLst>
          </p:cNvPr>
          <p:cNvSpPr>
            <a:spLocks noGrp="1"/>
          </p:cNvSpPr>
          <p:nvPr>
            <p:ph type="body" sz="quarter" idx="29" hasCustomPrompt="1"/>
          </p:nvPr>
        </p:nvSpPr>
        <p:spPr>
          <a:xfrm>
            <a:off x="9029195" y="4057549"/>
            <a:ext cx="2366394" cy="1130709"/>
          </a:xfrm>
          <a:prstGeom prst="rect">
            <a:avLst/>
          </a:prstGeom>
        </p:spPr>
        <p:txBody>
          <a:bodyPr lIns="0" tIns="0" rIns="0" bIns="0" anchor="ctr" anchorCtr="0"/>
          <a:lstStyle>
            <a:lvl1pPr marL="0" indent="0">
              <a:lnSpc>
                <a:spcPts val="2600"/>
              </a:lnSpc>
              <a:buFont typeface="Wingdings" pitchFamily="2" charset="2"/>
              <a:buNone/>
              <a:defRPr sz="2200" b="1" i="0">
                <a:solidFill>
                  <a:schemeClr val="tx2"/>
                </a:solidFill>
                <a:latin typeface="Arial" panose="020B0604020202020204" pitchFamily="34" charset="0"/>
                <a:cs typeface="Arial" panose="020B0604020202020204" pitchFamily="34" charset="0"/>
              </a:defRPr>
            </a:lvl1pPr>
          </a:lstStyle>
          <a:p>
            <a:r>
              <a:rPr lang="sv-SE"/>
              <a:t>Rubrik på en eller två rader</a:t>
            </a:r>
          </a:p>
        </p:txBody>
      </p:sp>
      <p:sp>
        <p:nvSpPr>
          <p:cNvPr id="43" name="Platshållare för innehåll 6">
            <a:extLst>
              <a:ext uri="{FF2B5EF4-FFF2-40B4-BE49-F238E27FC236}">
                <a16:creationId xmlns:a16="http://schemas.microsoft.com/office/drawing/2014/main" id="{8D3ABAB5-9FDB-4B45-98CE-6F602983DD31}"/>
              </a:ext>
            </a:extLst>
          </p:cNvPr>
          <p:cNvSpPr>
            <a:spLocks noGrp="1"/>
          </p:cNvSpPr>
          <p:nvPr>
            <p:ph sz="quarter" idx="30" hasCustomPrompt="1"/>
          </p:nvPr>
        </p:nvSpPr>
        <p:spPr>
          <a:xfrm>
            <a:off x="9029193" y="5188258"/>
            <a:ext cx="2365929" cy="904567"/>
          </a:xfrm>
          <a:prstGeom prst="rect">
            <a:avLst/>
          </a:prstGeom>
        </p:spPr>
        <p:txBody>
          <a:bodyPr lIns="0" tIns="0" rIns="0" bIns="0" anchor="t"/>
          <a:lstStyle>
            <a:lvl1pPr marL="174625" indent="-174625">
              <a:buFont typeface="Wingdings" pitchFamily="2" charset="2"/>
              <a:buChar char="§"/>
              <a:defRPr sz="1500" b="0" i="0">
                <a:solidFill>
                  <a:schemeClr val="tx2"/>
                </a:solidFill>
                <a:latin typeface="Arial" panose="020B0604020202020204" pitchFamily="34" charset="0"/>
              </a:defRPr>
            </a:lvl1pPr>
          </a:lstStyle>
          <a:p>
            <a:r>
              <a:rPr lang="sv-SE"/>
              <a:t>Punkt 1</a:t>
            </a:r>
          </a:p>
          <a:p>
            <a:r>
              <a:rPr lang="sv-SE"/>
              <a:t>Punkt 2</a:t>
            </a:r>
          </a:p>
          <a:p>
            <a:r>
              <a:rPr lang="sv-SE"/>
              <a:t>Punkt 3</a:t>
            </a:r>
          </a:p>
        </p:txBody>
      </p:sp>
      <p:sp>
        <p:nvSpPr>
          <p:cNvPr id="44" name="Platshållare för bild 5">
            <a:extLst>
              <a:ext uri="{FF2B5EF4-FFF2-40B4-BE49-F238E27FC236}">
                <a16:creationId xmlns:a16="http://schemas.microsoft.com/office/drawing/2014/main" id="{36462F64-4F5B-764B-922B-3CD619D80780}"/>
              </a:ext>
            </a:extLst>
          </p:cNvPr>
          <p:cNvSpPr>
            <a:spLocks noGrp="1"/>
          </p:cNvSpPr>
          <p:nvPr>
            <p:ph type="pic" sz="quarter" idx="31"/>
          </p:nvPr>
        </p:nvSpPr>
        <p:spPr>
          <a:xfrm>
            <a:off x="9028728" y="2078244"/>
            <a:ext cx="2366394" cy="1979305"/>
          </a:xfrm>
          <a:prstGeom prst="rect">
            <a:avLst/>
          </a:prstGeom>
          <a:solidFill>
            <a:schemeClr val="accent1"/>
          </a:solidFill>
        </p:spPr>
        <p:txBody>
          <a:bodyPr/>
          <a:lstStyle>
            <a:lvl1pPr>
              <a:defRPr>
                <a:solidFill>
                  <a:schemeClr val="bg1"/>
                </a:solidFill>
              </a:defRPr>
            </a:lvl1pPr>
          </a:lstStyle>
          <a:p>
            <a:endParaRPr lang="sv-SE"/>
          </a:p>
        </p:txBody>
      </p:sp>
      <p:pic>
        <p:nvPicPr>
          <p:cNvPr id="2" name="Bildobjekt 1">
            <a:extLst>
              <a:ext uri="{FF2B5EF4-FFF2-40B4-BE49-F238E27FC236}">
                <a16:creationId xmlns:a16="http://schemas.microsoft.com/office/drawing/2014/main" id="{91410219-22B4-B4FA-6F8C-324DD934BAE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39520" y="6090882"/>
            <a:ext cx="1493471" cy="250215"/>
          </a:xfrm>
          <a:prstGeom prst="rect">
            <a:avLst/>
          </a:prstGeom>
        </p:spPr>
      </p:pic>
      <p:grpSp>
        <p:nvGrpSpPr>
          <p:cNvPr id="3" name="Grupp 2">
            <a:extLst>
              <a:ext uri="{FF2B5EF4-FFF2-40B4-BE49-F238E27FC236}">
                <a16:creationId xmlns:a16="http://schemas.microsoft.com/office/drawing/2014/main" id="{115A475E-CDEA-56E8-AC49-A32FAAB9A1B8}"/>
              </a:ext>
            </a:extLst>
          </p:cNvPr>
          <p:cNvGrpSpPr/>
          <p:nvPr userDrawn="1"/>
        </p:nvGrpSpPr>
        <p:grpSpPr>
          <a:xfrm>
            <a:off x="779929" y="773810"/>
            <a:ext cx="800780" cy="291381"/>
            <a:chOff x="779929" y="773810"/>
            <a:chExt cx="800780" cy="291381"/>
          </a:xfrm>
        </p:grpSpPr>
        <p:sp>
          <p:nvSpPr>
            <p:cNvPr id="4" name="Rektangel 3">
              <a:extLst>
                <a:ext uri="{FF2B5EF4-FFF2-40B4-BE49-F238E27FC236}">
                  <a16:creationId xmlns:a16="http://schemas.microsoft.com/office/drawing/2014/main" id="{A76B3037-BD70-18FA-5852-6EBEAE41F5A1}"/>
                </a:ext>
              </a:extLst>
            </p:cNvPr>
            <p:cNvSpPr/>
            <p:nvPr userDrawn="1"/>
          </p:nvSpPr>
          <p:spPr>
            <a:xfrm>
              <a:off x="779929" y="773810"/>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5" name="Rektangel 4">
              <a:extLst>
                <a:ext uri="{FF2B5EF4-FFF2-40B4-BE49-F238E27FC236}">
                  <a16:creationId xmlns:a16="http://schemas.microsoft.com/office/drawing/2014/main" id="{0D71D235-06E5-A4E2-E610-A840726FF12E}"/>
                </a:ext>
              </a:extLst>
            </p:cNvPr>
            <p:cNvSpPr/>
            <p:nvPr userDrawn="1"/>
          </p:nvSpPr>
          <p:spPr>
            <a:xfrm>
              <a:off x="779929" y="88710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7" name="Rektangel 6">
              <a:extLst>
                <a:ext uri="{FF2B5EF4-FFF2-40B4-BE49-F238E27FC236}">
                  <a16:creationId xmlns:a16="http://schemas.microsoft.com/office/drawing/2014/main" id="{FE3008C8-819D-4A37-9F7D-F9E9AC7B6D80}"/>
                </a:ext>
              </a:extLst>
            </p:cNvPr>
            <p:cNvSpPr/>
            <p:nvPr userDrawn="1"/>
          </p:nvSpPr>
          <p:spPr>
            <a:xfrm>
              <a:off x="779929" y="1000391"/>
              <a:ext cx="800780" cy="64800"/>
            </a:xfrm>
            <a:prstGeom prst="rect">
              <a:avLst/>
            </a:prstGeom>
            <a:solidFill>
              <a:srgbClr val="C00000"/>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grpSp>
    </p:spTree>
    <p:extLst>
      <p:ext uri="{BB962C8B-B14F-4D97-AF65-F5344CB8AC3E}">
        <p14:creationId xmlns:p14="http://schemas.microsoft.com/office/powerpoint/2010/main" val="21064191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049027"/>
      </p:ext>
    </p:extLst>
  </p:cSld>
  <p:clrMap bg1="lt1" tx1="dk1" bg2="lt2" tx2="dk2" accent1="accent1" accent2="accent2" accent3="accent3" accent4="accent4" accent5="accent5" accent6="accent6" hlink="hlink" folHlink="folHlink"/>
  <p:sldLayoutIdLst>
    <p:sldLayoutId id="2147483743" r:id="rId1"/>
    <p:sldLayoutId id="2147483758" r:id="rId2"/>
    <p:sldLayoutId id="2147483662" r:id="rId3"/>
    <p:sldLayoutId id="2147483762" r:id="rId4"/>
    <p:sldLayoutId id="2147483766" r:id="rId5"/>
    <p:sldLayoutId id="2147483765" r:id="rId6"/>
    <p:sldLayoutId id="2147483763" r:id="rId7"/>
    <p:sldLayoutId id="2147483767" r:id="rId8"/>
    <p:sldLayoutId id="2147483663" r:id="rId9"/>
    <p:sldLayoutId id="2147483764" r:id="rId10"/>
    <p:sldLayoutId id="2147483759" r:id="rId11"/>
    <p:sldLayoutId id="2147483768" r:id="rId12"/>
    <p:sldLayoutId id="2147483760" r:id="rId13"/>
    <p:sldLayoutId id="2147483761" r:id="rId14"/>
    <p:sldLayoutId id="2147483756" r:id="rId15"/>
    <p:sldLayoutId id="2147483771" r:id="rId16"/>
  </p:sldLayoutIdLst>
  <p:hf hdr="0"/>
  <p:txStyles>
    <p:titleStyle>
      <a:lvl1pPr algn="l" defTabSz="914400" rtl="0" eaLnBrk="1" latinLnBrk="0" hangingPunct="1">
        <a:spcBef>
          <a:spcPct val="0"/>
        </a:spcBef>
        <a:buNone/>
        <a:defRPr lang="en-GB" sz="2800" b="1" kern="1200" dirty="0" smtClean="0">
          <a:solidFill>
            <a:srgbClr val="DC0D15"/>
          </a:solidFill>
          <a:latin typeface="+mj-lt"/>
          <a:ea typeface="+mj-ea"/>
          <a:cs typeface="+mj-cs"/>
        </a:defRPr>
      </a:lvl1pPr>
    </p:titleStyle>
    <p:bodyStyle>
      <a:lvl1pPr marL="174625" indent="-174625" algn="l" defTabSz="914400" rtl="0" eaLnBrk="1" latinLnBrk="0" hangingPunct="1">
        <a:spcBef>
          <a:spcPts val="1000"/>
        </a:spcBef>
        <a:buClr>
          <a:srgbClr val="DC0D15"/>
        </a:buClr>
        <a:buFont typeface="Arial" pitchFamily="34" charset="0"/>
        <a:buChar char="•"/>
        <a:defRPr sz="1600" kern="1200">
          <a:solidFill>
            <a:schemeClr val="tx1">
              <a:lumMod val="75000"/>
              <a:lumOff val="25000"/>
            </a:schemeClr>
          </a:solidFill>
          <a:latin typeface="+mn-lt"/>
          <a:ea typeface="+mn-ea"/>
          <a:cs typeface="+mn-cs"/>
        </a:defRPr>
      </a:lvl1pPr>
      <a:lvl2pPr marL="446088" indent="-271463" algn="l" defTabSz="914400" rtl="0" eaLnBrk="1" latinLnBrk="0" hangingPunct="1">
        <a:spcBef>
          <a:spcPts val="400"/>
        </a:spcBef>
        <a:buClr>
          <a:srgbClr val="DC0D15"/>
        </a:buClr>
        <a:buFont typeface="Arial" pitchFamily="34" charset="0"/>
        <a:buChar char="–"/>
        <a:tabLst/>
        <a:defRPr sz="1400" kern="1200">
          <a:solidFill>
            <a:schemeClr val="tx1">
              <a:lumMod val="75000"/>
              <a:lumOff val="25000"/>
            </a:schemeClr>
          </a:solidFill>
          <a:latin typeface="+mn-lt"/>
          <a:ea typeface="+mn-ea"/>
          <a:cs typeface="+mn-cs"/>
        </a:defRPr>
      </a:lvl2pPr>
      <a:lvl3pPr marL="631825" indent="-185738" algn="l" defTabSz="914400" rtl="0" eaLnBrk="1" latinLnBrk="0" hangingPunct="1">
        <a:spcBef>
          <a:spcPts val="300"/>
        </a:spcBef>
        <a:buClr>
          <a:srgbClr val="DC0D15"/>
        </a:buClr>
        <a:buFont typeface="Arial" pitchFamily="34" charset="0"/>
        <a:buChar char="•"/>
        <a:tabLst/>
        <a:defRPr sz="1200" kern="1200">
          <a:solidFill>
            <a:schemeClr val="tx1">
              <a:lumMod val="75000"/>
              <a:lumOff val="25000"/>
            </a:schemeClr>
          </a:solidFill>
          <a:latin typeface="+mn-lt"/>
          <a:ea typeface="+mn-ea"/>
          <a:cs typeface="+mn-cs"/>
        </a:defRPr>
      </a:lvl3pPr>
      <a:lvl4pPr marL="804863" indent="-1730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4pPr>
      <a:lvl5pPr marL="990600" indent="-1857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482" userDrawn="1">
          <p15:clr>
            <a:srgbClr val="F26B43"/>
          </p15:clr>
        </p15:guide>
        <p15:guide id="3" orient="horz" pos="3838" userDrawn="1">
          <p15:clr>
            <a:srgbClr val="F26B43"/>
          </p15:clr>
        </p15:guide>
        <p15:guide id="4" pos="483" userDrawn="1">
          <p15:clr>
            <a:srgbClr val="F26B43"/>
          </p15:clr>
        </p15:guide>
        <p15:guide id="5" pos="719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13.jpe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25.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97B1362-282C-97B6-524B-C6F24924B287}"/>
              </a:ext>
            </a:extLst>
          </p:cNvPr>
          <p:cNvSpPr>
            <a:spLocks noGrp="1"/>
          </p:cNvSpPr>
          <p:nvPr>
            <p:ph type="body" sz="quarter" idx="10"/>
          </p:nvPr>
        </p:nvSpPr>
        <p:spPr/>
        <p:txBody>
          <a:bodyPr/>
          <a:lstStyle/>
          <a:p>
            <a:r>
              <a:rPr lang="sv-SE" err="1"/>
              <a:t>Nexam</a:t>
            </a:r>
            <a:r>
              <a:rPr lang="sv-SE"/>
              <a:t> </a:t>
            </a:r>
            <a:r>
              <a:rPr lang="sv-SE" err="1"/>
              <a:t>Chemical</a:t>
            </a:r>
            <a:endParaRPr lang="sv-SE"/>
          </a:p>
        </p:txBody>
      </p:sp>
      <p:sp>
        <p:nvSpPr>
          <p:cNvPr id="4" name="Platshållare för text 3">
            <a:extLst>
              <a:ext uri="{FF2B5EF4-FFF2-40B4-BE49-F238E27FC236}">
                <a16:creationId xmlns:a16="http://schemas.microsoft.com/office/drawing/2014/main" id="{D557BF63-4CE0-02F6-5F49-59C496BE4248}"/>
              </a:ext>
            </a:extLst>
          </p:cNvPr>
          <p:cNvSpPr>
            <a:spLocks noGrp="1"/>
          </p:cNvSpPr>
          <p:nvPr>
            <p:ph type="body" sz="quarter" idx="11"/>
          </p:nvPr>
        </p:nvSpPr>
        <p:spPr/>
        <p:txBody>
          <a:bodyPr lIns="0" tIns="0" rIns="0" bIns="0" anchor="t"/>
          <a:lstStyle/>
          <a:p>
            <a:r>
              <a:rPr lang="sv-SE" sz="3200">
                <a:solidFill>
                  <a:srgbClr val="FFFFFF"/>
                </a:solidFill>
                <a:latin typeface="Arial"/>
                <a:ea typeface="Calibri"/>
                <a:cs typeface="Arial"/>
              </a:rPr>
              <a:t>Q1 2025 Presentation</a:t>
            </a:r>
            <a:endParaRPr lang="sv-SE" sz="3200">
              <a:solidFill>
                <a:srgbClr val="FFFFFF"/>
              </a:solidFill>
              <a:effectLst/>
              <a:latin typeface="Arial" panose="020B0604020202020204" pitchFamily="34" charset="0"/>
              <a:ea typeface="Calibri" panose="020F0502020204030204" pitchFamily="34" charset="0"/>
              <a:cs typeface="Arial"/>
            </a:endParaRPr>
          </a:p>
        </p:txBody>
      </p:sp>
      <p:sp>
        <p:nvSpPr>
          <p:cNvPr id="5" name="Platshållare för text 4">
            <a:extLst>
              <a:ext uri="{FF2B5EF4-FFF2-40B4-BE49-F238E27FC236}">
                <a16:creationId xmlns:a16="http://schemas.microsoft.com/office/drawing/2014/main" id="{4E59C556-02A6-601A-D75A-48702D7F1266}"/>
              </a:ext>
            </a:extLst>
          </p:cNvPr>
          <p:cNvSpPr>
            <a:spLocks noGrp="1"/>
          </p:cNvSpPr>
          <p:nvPr>
            <p:ph type="body" sz="quarter" idx="12"/>
          </p:nvPr>
        </p:nvSpPr>
        <p:spPr>
          <a:xfrm>
            <a:off x="779930" y="5829953"/>
            <a:ext cx="6279776" cy="769008"/>
          </a:xfrm>
        </p:spPr>
        <p:txBody>
          <a:bodyPr lIns="0" tIns="0" rIns="0" bIns="0" anchor="t"/>
          <a:lstStyle/>
          <a:p>
            <a:pPr>
              <a:defRPr/>
            </a:pPr>
            <a:r>
              <a:rPr lang="sv-SE">
                <a:solidFill>
                  <a:srgbClr val="FFFFFF"/>
                </a:solidFill>
                <a:latin typeface="Arial"/>
                <a:cs typeface="Arial"/>
              </a:rPr>
              <a:t>25-04-24   </a:t>
            </a:r>
            <a:r>
              <a:rPr kumimoji="0" lang="sv-SE" sz="1800" b="0" i="0" u="none" strike="noStrike" kern="1200" cap="none" spc="0" normalizeH="0" baseline="0" noProof="0">
                <a:ln>
                  <a:noFill/>
                </a:ln>
                <a:solidFill>
                  <a:srgbClr val="FFFFFF"/>
                </a:solidFill>
                <a:effectLst/>
                <a:uLnTx/>
                <a:uFillTx/>
                <a:latin typeface="Arial"/>
                <a:cs typeface="Arial"/>
              </a:rPr>
              <a:t>|</a:t>
            </a:r>
            <a:r>
              <a:rPr lang="sv-SE">
                <a:solidFill>
                  <a:srgbClr val="FFFFFF"/>
                </a:solidFill>
                <a:latin typeface="Arial"/>
                <a:cs typeface="Arial"/>
              </a:rPr>
              <a:t> </a:t>
            </a:r>
            <a:r>
              <a:rPr kumimoji="0" lang="sv-SE" sz="1800" b="0" i="0" u="none" strike="noStrike" kern="1200" cap="none" spc="0" normalizeH="0" baseline="0" noProof="0">
                <a:ln>
                  <a:noFill/>
                </a:ln>
                <a:solidFill>
                  <a:srgbClr val="FFFFFF"/>
                </a:solidFill>
                <a:effectLst/>
                <a:uLnTx/>
                <a:uFillTx/>
                <a:latin typeface="Arial"/>
                <a:cs typeface="Arial"/>
              </a:rPr>
              <a:t>Ronnie Törnqvist, CEO</a:t>
            </a:r>
          </a:p>
          <a:p>
            <a:pPr>
              <a:defRPr/>
            </a:pPr>
            <a:r>
              <a:rPr lang="sv-SE">
                <a:solidFill>
                  <a:srgbClr val="FFFFFF"/>
                </a:solidFill>
                <a:latin typeface="Arial"/>
                <a:cs typeface="Arial"/>
              </a:rPr>
              <a:t>       Marcus Nyberg, CFO</a:t>
            </a:r>
          </a:p>
          <a:p>
            <a:pPr marL="0" marR="0" lvl="0" indent="0" algn="l" defTabSz="914400" rtl="0" eaLnBrk="1" fontAlgn="auto" latinLnBrk="0" hangingPunct="1">
              <a:lnSpc>
                <a:spcPct val="100000"/>
              </a:lnSpc>
              <a:spcBef>
                <a:spcPts val="1000"/>
              </a:spcBef>
              <a:spcAft>
                <a:spcPts val="0"/>
              </a:spcAft>
              <a:buClr>
                <a:srgbClr val="DC0D15"/>
              </a:buClr>
              <a:buSzTx/>
              <a:buFontTx/>
              <a:buNone/>
              <a:tabLst/>
              <a:defRPr/>
            </a:pPr>
            <a:r>
              <a:rPr lang="sv-SE">
                <a:solidFill>
                  <a:srgbClr val="FFFFFF"/>
                </a:solidFill>
                <a:latin typeface="Arial"/>
                <a:cs typeface="Arial"/>
              </a:rPr>
              <a:t>	</a:t>
            </a:r>
            <a:r>
              <a:rPr kumimoji="0" lang="sv-SE" sz="1800" b="0" i="0" u="none" strike="noStrike" kern="1200" cap="none" spc="0" normalizeH="0" baseline="0" noProof="0">
                <a:ln>
                  <a:noFill/>
                </a:ln>
                <a:solidFill>
                  <a:srgbClr val="FFFFFF"/>
                </a:solidFill>
                <a:effectLst/>
                <a:uLnTx/>
                <a:uFillTx/>
                <a:latin typeface="Arial"/>
                <a:cs typeface="Arial"/>
              </a:rPr>
              <a:t>	</a:t>
            </a:r>
            <a:endParaRPr lang="sv-SE">
              <a:latin typeface="Arial"/>
              <a:cs typeface="Arial"/>
            </a:endParaRPr>
          </a:p>
        </p:txBody>
      </p:sp>
    </p:spTree>
    <p:extLst>
      <p:ext uri="{BB962C8B-B14F-4D97-AF65-F5344CB8AC3E}">
        <p14:creationId xmlns:p14="http://schemas.microsoft.com/office/powerpoint/2010/main" val="3990981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EBB4D-9C8E-A404-5815-57FB7FCF1C23}"/>
              </a:ext>
            </a:extLst>
          </p:cNvPr>
          <p:cNvSpPr/>
          <p:nvPr/>
        </p:nvSpPr>
        <p:spPr>
          <a:xfrm>
            <a:off x="469232" y="1677842"/>
            <a:ext cx="5029200" cy="4321437"/>
          </a:xfrm>
          <a:prstGeom prst="rect">
            <a:avLst/>
          </a:prstGeom>
          <a:solidFill>
            <a:schemeClr val="bg1"/>
          </a:solidFill>
          <a:ln w="19050">
            <a:solidFill>
              <a:schemeClr val="bg1"/>
            </a:solidFill>
          </a:ln>
          <a:effectLst>
            <a:outerShdw blurRad="50800" dist="190500" dir="2700000" algn="tl" rotWithShape="0">
              <a:prstClr val="black">
                <a:alpha val="40000"/>
              </a:prstClr>
            </a:outerShdw>
          </a:effectLst>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31" name="TextBox 30">
            <a:extLst>
              <a:ext uri="{FF2B5EF4-FFF2-40B4-BE49-F238E27FC236}">
                <a16:creationId xmlns:a16="http://schemas.microsoft.com/office/drawing/2014/main" id="{7A177D69-5F61-3258-4C5E-C51B44984284}"/>
              </a:ext>
            </a:extLst>
          </p:cNvPr>
          <p:cNvSpPr txBox="1">
            <a:spLocks noChangeAspect="1"/>
          </p:cNvSpPr>
          <p:nvPr/>
        </p:nvSpPr>
        <p:spPr>
          <a:xfrm>
            <a:off x="977034" y="2104466"/>
            <a:ext cx="252000" cy="252000"/>
          </a:xfrm>
          <a:prstGeom prst="ellipse">
            <a:avLst/>
          </a:prstGeom>
          <a:solidFill>
            <a:sysClr val="window" lastClr="FFFFFF">
              <a:alpha val="50000"/>
            </a:sysClr>
          </a:solidFill>
          <a:ln w="38100">
            <a:solidFill>
              <a:srgbClr val="00B0F0"/>
            </a:solidFill>
          </a:ln>
        </p:spPr>
        <p:txBody>
          <a:bodyPr vert="horz" wrap="none" lIns="72000" tIns="72000" rIns="72000" bIns="72000" rtlCol="0" anchor="ctr">
            <a:noAutofit/>
          </a:bodyPr>
          <a:lstStyle/>
          <a:p>
            <a:pPr marL="0" marR="0" lvl="0" indent="0" algn="ctr" defTabSz="914400" eaLnBrk="1" fontAlgn="auto" latinLnBrk="0" hangingPunct="1">
              <a:lnSpc>
                <a:spcPct val="100000"/>
              </a:lnSpc>
              <a:spcBef>
                <a:spcPts val="0"/>
              </a:spcBef>
              <a:spcAft>
                <a:spcPts val="0"/>
              </a:spcAft>
              <a:buClr>
                <a:srgbClr val="DC0D15"/>
              </a:buClr>
              <a:buSzTx/>
              <a:buFontTx/>
              <a:buNone/>
              <a:tabLst/>
              <a:defRPr/>
            </a:pPr>
            <a:endParaRPr kumimoji="0" lang="sv-SE" sz="1400" b="1" i="0" u="none" strike="noStrike" kern="0" cap="none" spc="0" normalizeH="0" baseline="0" noProof="0">
              <a:ln>
                <a:noFill/>
              </a:ln>
              <a:solidFill>
                <a:srgbClr val="00B050"/>
              </a:solidFill>
              <a:effectLst/>
              <a:uLnTx/>
              <a:uFillTx/>
            </a:endParaRPr>
          </a:p>
        </p:txBody>
      </p:sp>
      <p:sp>
        <p:nvSpPr>
          <p:cNvPr id="9" name="Arrow: Striped Right 8">
            <a:extLst>
              <a:ext uri="{FF2B5EF4-FFF2-40B4-BE49-F238E27FC236}">
                <a16:creationId xmlns:a16="http://schemas.microsoft.com/office/drawing/2014/main" id="{99E386B7-FC6E-0074-043C-545AC8C2CB5D}"/>
              </a:ext>
            </a:extLst>
          </p:cNvPr>
          <p:cNvSpPr/>
          <p:nvPr/>
        </p:nvSpPr>
        <p:spPr>
          <a:xfrm rot="1710795">
            <a:off x="809579" y="3010505"/>
            <a:ext cx="4352545" cy="614268"/>
          </a:xfrm>
          <a:prstGeom prst="stripedRightArrow">
            <a:avLst>
              <a:gd name="adj1" fmla="val 47375"/>
              <a:gd name="adj2" fmla="val 110987"/>
            </a:avLst>
          </a:prstGeom>
          <a:solidFill>
            <a:srgbClr val="C00000">
              <a:alpha val="80000"/>
            </a:srgbClr>
          </a:solidFill>
          <a:ln w="19050">
            <a:noFill/>
          </a:ln>
          <a:effectLst>
            <a:softEdge rad="63500"/>
          </a:effectLst>
        </p:spPr>
        <p:txBody>
          <a:bodyPr vert="horz" lIns="72000" tIns="72000" rIns="72000" bIns="72000" rtlCol="0" anchor="ctr">
            <a:noAutofit/>
          </a:bodyPr>
          <a:lstStyle/>
          <a:p>
            <a:pPr marL="174625" marR="0" lvl="0" indent="-174625" algn="ctr" defTabSz="914400" eaLnBrk="1" fontAlgn="auto" latinLnBrk="0" hangingPunct="1">
              <a:lnSpc>
                <a:spcPct val="100000"/>
              </a:lnSpc>
              <a:spcBef>
                <a:spcPts val="1000"/>
              </a:spcBef>
              <a:spcAft>
                <a:spcPts val="0"/>
              </a:spcAft>
              <a:buClr>
                <a:srgbClr val="DC0D15"/>
              </a:buClr>
              <a:buSzTx/>
              <a:buFont typeface="Arial" pitchFamily="34" charset="0"/>
              <a:buChar char="•"/>
              <a:tabLst/>
              <a:defRPr/>
            </a:pPr>
            <a:endParaRPr kumimoji="0" lang="sv-SE" sz="1200" b="0" i="0" u="none" strike="noStrike" kern="0" cap="none" spc="0" normalizeH="0" baseline="0" noProof="0">
              <a:ln>
                <a:noFill/>
              </a:ln>
              <a:solidFill>
                <a:prstClr val="black">
                  <a:lumMod val="75000"/>
                  <a:lumOff val="25000"/>
                </a:prstClr>
              </a:solidFill>
              <a:effectLst/>
              <a:uLnTx/>
              <a:uFillTx/>
            </a:endParaRPr>
          </a:p>
        </p:txBody>
      </p:sp>
      <p:pic>
        <p:nvPicPr>
          <p:cNvPr id="10" name="Picture 9">
            <a:extLst>
              <a:ext uri="{FF2B5EF4-FFF2-40B4-BE49-F238E27FC236}">
                <a16:creationId xmlns:a16="http://schemas.microsoft.com/office/drawing/2014/main" id="{2817E268-35F2-2CDE-9D3C-15D2F7E76680}"/>
              </a:ext>
            </a:extLst>
          </p:cNvPr>
          <p:cNvPicPr>
            <a:picLocks noChangeAspect="1"/>
          </p:cNvPicPr>
          <p:nvPr/>
        </p:nvPicPr>
        <p:blipFill>
          <a:blip r:embed="rId3"/>
          <a:stretch>
            <a:fillRect/>
          </a:stretch>
        </p:blipFill>
        <p:spPr>
          <a:xfrm>
            <a:off x="4179131" y="4381280"/>
            <a:ext cx="873023" cy="434073"/>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00EF7579-91A1-3907-4F6E-E3078029F10B}"/>
              </a:ext>
            </a:extLst>
          </p:cNvPr>
          <p:cNvPicPr>
            <a:picLocks noChangeAspect="1"/>
          </p:cNvPicPr>
          <p:nvPr/>
        </p:nvPicPr>
        <p:blipFill>
          <a:blip r:embed="rId4"/>
          <a:stretch>
            <a:fillRect/>
          </a:stretch>
        </p:blipFill>
        <p:spPr>
          <a:xfrm>
            <a:off x="230692" y="1373071"/>
            <a:ext cx="2233768" cy="692566"/>
          </a:xfrm>
          <a:prstGeom prst="rect">
            <a:avLst/>
          </a:prstGeom>
          <a:ln>
            <a:noFill/>
          </a:ln>
          <a:effectLst>
            <a:outerShdw blurRad="292100" dist="139700" dir="2700000" algn="tl" rotWithShape="0">
              <a:srgbClr val="333333">
                <a:alpha val="65000"/>
              </a:srgbClr>
            </a:outerShdw>
          </a:effectLst>
        </p:spPr>
      </p:pic>
      <p:sp>
        <p:nvSpPr>
          <p:cNvPr id="32" name="Arrow: Notched Right 31">
            <a:extLst>
              <a:ext uri="{FF2B5EF4-FFF2-40B4-BE49-F238E27FC236}">
                <a16:creationId xmlns:a16="http://schemas.microsoft.com/office/drawing/2014/main" id="{B6C11212-3EF8-8CEA-E714-6F03BE61A9C8}"/>
              </a:ext>
            </a:extLst>
          </p:cNvPr>
          <p:cNvSpPr/>
          <p:nvPr/>
        </p:nvSpPr>
        <p:spPr>
          <a:xfrm rot="16200000">
            <a:off x="4360419" y="3579991"/>
            <a:ext cx="750500" cy="319907"/>
          </a:xfrm>
          <a:prstGeom prst="notchedRightArrow">
            <a:avLst/>
          </a:prstGeom>
          <a:noFill/>
          <a:ln w="19050">
            <a:solidFill>
              <a:srgbClr val="00823B"/>
            </a:solidFill>
          </a:ln>
          <a:effectLst/>
        </p:spPr>
        <p:txBody>
          <a:bodyPr vert="horz" lIns="72000" tIns="72000" rIns="72000" bIns="72000" rtlCol="0" anchor="ctr">
            <a:noAutofit/>
          </a:bodyPr>
          <a:lstStyle/>
          <a:p>
            <a:pPr marL="174625" marR="0" lvl="0" indent="-174625" algn="ctr" defTabSz="914400" eaLnBrk="1" fontAlgn="auto" latinLnBrk="0" hangingPunct="1">
              <a:lnSpc>
                <a:spcPct val="100000"/>
              </a:lnSpc>
              <a:spcBef>
                <a:spcPts val="1000"/>
              </a:spcBef>
              <a:spcAft>
                <a:spcPts val="0"/>
              </a:spcAft>
              <a:buClr>
                <a:srgbClr val="DC0D15"/>
              </a:buClr>
              <a:buSzTx/>
              <a:buFont typeface="Arial" pitchFamily="34" charset="0"/>
              <a:buChar char="•"/>
              <a:tabLst/>
              <a:defRPr/>
            </a:pPr>
            <a:endParaRPr kumimoji="0" lang="sv-SE" sz="1200" b="0" i="0" u="none" strike="noStrike" kern="0" cap="none" spc="0" normalizeH="0" baseline="0" noProof="0">
              <a:ln>
                <a:noFill/>
              </a:ln>
              <a:solidFill>
                <a:prstClr val="black">
                  <a:lumMod val="75000"/>
                  <a:lumOff val="25000"/>
                </a:prstClr>
              </a:solidFill>
              <a:effectLst/>
              <a:uLnTx/>
              <a:uFillTx/>
            </a:endParaRPr>
          </a:p>
        </p:txBody>
      </p:sp>
      <p:cxnSp>
        <p:nvCxnSpPr>
          <p:cNvPr id="33" name="Straight Connector 32">
            <a:extLst>
              <a:ext uri="{FF2B5EF4-FFF2-40B4-BE49-F238E27FC236}">
                <a16:creationId xmlns:a16="http://schemas.microsoft.com/office/drawing/2014/main" id="{96DD17E6-78EB-F1DE-96AE-CF58E38EFAD0}"/>
              </a:ext>
            </a:extLst>
          </p:cNvPr>
          <p:cNvCxnSpPr>
            <a:cxnSpLocks/>
          </p:cNvCxnSpPr>
          <p:nvPr/>
        </p:nvCxnSpPr>
        <p:spPr>
          <a:xfrm flipV="1">
            <a:off x="2815389" y="3336619"/>
            <a:ext cx="2208115" cy="40964"/>
          </a:xfrm>
          <a:prstGeom prst="line">
            <a:avLst/>
          </a:prstGeom>
          <a:ln w="28575">
            <a:solidFill>
              <a:srgbClr val="00D66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58B7F499-1560-A422-D602-C5D2269587D4}"/>
              </a:ext>
            </a:extLst>
          </p:cNvPr>
          <p:cNvPicPr>
            <a:picLocks noChangeAspect="1"/>
          </p:cNvPicPr>
          <p:nvPr/>
        </p:nvPicPr>
        <p:blipFill>
          <a:blip r:embed="rId5"/>
          <a:stretch>
            <a:fillRect/>
          </a:stretch>
        </p:blipFill>
        <p:spPr>
          <a:xfrm>
            <a:off x="3979327" y="2834265"/>
            <a:ext cx="1414394" cy="502354"/>
          </a:xfrm>
          <a:prstGeom prst="rect">
            <a:avLst/>
          </a:prstGeom>
          <a:ln>
            <a:noFill/>
          </a:ln>
          <a:effectLst>
            <a:outerShdw blurRad="292100" dist="139700" dir="2700000" algn="tl" rotWithShape="0">
              <a:srgbClr val="333333">
                <a:alpha val="65000"/>
              </a:srgbClr>
            </a:outerShdw>
          </a:effectLst>
        </p:spPr>
      </p:pic>
      <p:sp>
        <p:nvSpPr>
          <p:cNvPr id="43" name="TextBox 42">
            <a:extLst>
              <a:ext uri="{FF2B5EF4-FFF2-40B4-BE49-F238E27FC236}">
                <a16:creationId xmlns:a16="http://schemas.microsoft.com/office/drawing/2014/main" id="{5765CC2E-FEDC-FB6C-F9D7-53336F9DC0F3}"/>
              </a:ext>
            </a:extLst>
          </p:cNvPr>
          <p:cNvSpPr txBox="1"/>
          <p:nvPr/>
        </p:nvSpPr>
        <p:spPr>
          <a:xfrm>
            <a:off x="-288758" y="6238700"/>
            <a:ext cx="10972800" cy="400110"/>
          </a:xfrm>
          <a:prstGeom prst="rect">
            <a:avLst/>
          </a:prstGeom>
          <a:noFill/>
        </p:spPr>
        <p:txBody>
          <a:bodyPr wrap="square">
            <a:spAutoFit/>
          </a:bodyPr>
          <a:lstStyle/>
          <a:p>
            <a:pPr algn="ctr"/>
            <a:r>
              <a:rPr lang="sv-SE" sz="2000"/>
              <a:t>Bernagozzi </a:t>
            </a:r>
            <a:r>
              <a:rPr lang="sv-SE" sz="2000" i="1"/>
              <a:t>et al</a:t>
            </a:r>
            <a:r>
              <a:rPr lang="sv-SE" sz="2000"/>
              <a:t>, </a:t>
            </a:r>
            <a:r>
              <a:rPr lang="en-US" sz="2000"/>
              <a:t>Polymer Degradation and Stability, Volume 223, May 2024, 110714 </a:t>
            </a:r>
          </a:p>
        </p:txBody>
      </p:sp>
      <p:sp>
        <p:nvSpPr>
          <p:cNvPr id="51" name="TextBox 50">
            <a:extLst>
              <a:ext uri="{FF2B5EF4-FFF2-40B4-BE49-F238E27FC236}">
                <a16:creationId xmlns:a16="http://schemas.microsoft.com/office/drawing/2014/main" id="{AB8E3718-8E33-B4B7-FEC7-04042DB64C3F}"/>
              </a:ext>
            </a:extLst>
          </p:cNvPr>
          <p:cNvSpPr txBox="1"/>
          <p:nvPr/>
        </p:nvSpPr>
        <p:spPr>
          <a:xfrm>
            <a:off x="6096000" y="1760558"/>
            <a:ext cx="5442348" cy="119181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outerShdw blurRad="50800" dist="190500" dir="2700000" algn="tl" rotWithShape="0">
              <a:prstClr val="black">
                <a:alpha val="40000"/>
              </a:prstClr>
            </a:outerShdw>
          </a:effectLst>
          <a:scene3d>
            <a:camera prst="orthographicFront">
              <a:rot lat="0" lon="0" rev="0"/>
            </a:camera>
            <a:lightRig rig="threePt" dir="t"/>
          </a:scene3d>
          <a:sp3d prstMaterial="dkEdge"/>
        </p:spPr>
        <p:txBody>
          <a:bodyPr wrap="square">
            <a:spAutoFit/>
          </a:bodyPr>
          <a:lstStyle/>
          <a:p>
            <a:pPr algn="ctr">
              <a:defRPr/>
            </a:pPr>
            <a:r>
              <a:rPr lang="en-GB" sz="3200" b="1" kern="0">
                <a:solidFill>
                  <a:prstClr val="black"/>
                </a:solidFill>
                <a:latin typeface="RM Neue Regular" pitchFamily="2" charset="0"/>
              </a:rPr>
              <a:t>Multiple extrusion cycles to simulate recycling process</a:t>
            </a:r>
          </a:p>
        </p:txBody>
      </p:sp>
      <p:sp>
        <p:nvSpPr>
          <p:cNvPr id="52" name="TextBox 51">
            <a:extLst>
              <a:ext uri="{FF2B5EF4-FFF2-40B4-BE49-F238E27FC236}">
                <a16:creationId xmlns:a16="http://schemas.microsoft.com/office/drawing/2014/main" id="{1ED5A916-C738-5925-145B-720D4A53C850}"/>
              </a:ext>
            </a:extLst>
          </p:cNvPr>
          <p:cNvSpPr txBox="1"/>
          <p:nvPr/>
        </p:nvSpPr>
        <p:spPr>
          <a:xfrm>
            <a:off x="6280420" y="3128607"/>
            <a:ext cx="5442348" cy="1191816"/>
          </a:xfrm>
          <a:prstGeom prst="roundRect">
            <a:avLst/>
          </a:prstGeom>
          <a:gradFill flip="none" rotWithShape="1">
            <a:gsLst>
              <a:gs pos="0">
                <a:schemeClr val="accent3">
                  <a:lumMod val="67000"/>
                  <a:alpha val="60000"/>
                </a:schemeClr>
              </a:gs>
              <a:gs pos="48000">
                <a:schemeClr val="accent3">
                  <a:lumMod val="97000"/>
                  <a:lumOff val="3000"/>
                </a:schemeClr>
              </a:gs>
              <a:gs pos="100000">
                <a:schemeClr val="accent3">
                  <a:lumMod val="60000"/>
                  <a:lumOff val="40000"/>
                </a:schemeClr>
              </a:gs>
            </a:gsLst>
            <a:lin ang="16200000" scaled="1"/>
            <a:tileRect/>
          </a:gradFill>
          <a:effectLst>
            <a:outerShdw blurRad="50800" dist="190500" dir="2700000" algn="tl" rotWithShape="0">
              <a:prstClr val="black">
                <a:alpha val="40000"/>
              </a:prstClr>
            </a:outerShdw>
          </a:effectLst>
        </p:spPr>
        <p:txBody>
          <a:bodyPr wrap="square">
            <a:spAutoFit/>
          </a:bodyPr>
          <a:lstStyle/>
          <a:p>
            <a:pPr algn="ctr">
              <a:defRPr/>
            </a:pPr>
            <a:r>
              <a:rPr lang="en-GB" sz="3200" b="1" kern="0">
                <a:solidFill>
                  <a:schemeClr val="accent2">
                    <a:lumMod val="90000"/>
                  </a:schemeClr>
                </a:solidFill>
                <a:latin typeface="RM Neue Regular" pitchFamily="2" charset="0"/>
              </a:rPr>
              <a:t>Polymer highly degraded</a:t>
            </a:r>
          </a:p>
          <a:p>
            <a:pPr algn="ctr">
              <a:defRPr/>
            </a:pPr>
            <a:r>
              <a:rPr lang="en-GB" sz="3200" b="1" kern="0">
                <a:solidFill>
                  <a:schemeClr val="accent2">
                    <a:lumMod val="90000"/>
                  </a:schemeClr>
                </a:solidFill>
                <a:latin typeface="RM Neue Regular" pitchFamily="2" charset="0"/>
              </a:rPr>
              <a:t>after 9 cycles!</a:t>
            </a:r>
          </a:p>
        </p:txBody>
      </p:sp>
      <p:pic>
        <p:nvPicPr>
          <p:cNvPr id="54" name="Picture 53">
            <a:extLst>
              <a:ext uri="{FF2B5EF4-FFF2-40B4-BE49-F238E27FC236}">
                <a16:creationId xmlns:a16="http://schemas.microsoft.com/office/drawing/2014/main" id="{8EFB1053-5181-B35B-ECD1-9EA1F162D125}"/>
              </a:ext>
            </a:extLst>
          </p:cNvPr>
          <p:cNvPicPr>
            <a:picLocks noChangeAspect="1"/>
          </p:cNvPicPr>
          <p:nvPr/>
        </p:nvPicPr>
        <p:blipFill rotWithShape="1">
          <a:blip r:embed="rId6"/>
          <a:srcRect r="72188" b="28738"/>
          <a:stretch/>
        </p:blipFill>
        <p:spPr>
          <a:xfrm>
            <a:off x="4974827" y="3517458"/>
            <a:ext cx="806138" cy="564776"/>
          </a:xfrm>
          <a:prstGeom prst="roundRect">
            <a:avLst>
              <a:gd name="adj" fmla="val 8594"/>
            </a:avLst>
          </a:prstGeom>
          <a:solidFill>
            <a:srgbClr val="FFFFFF">
              <a:shade val="85000"/>
            </a:srgbClr>
          </a:solidFill>
          <a:ln>
            <a:noFill/>
          </a:ln>
          <a:effectLst>
            <a:outerShdw blurRad="50800" dist="190500" dir="2700000" algn="tl" rotWithShape="0">
              <a:prstClr val="black">
                <a:alpha val="40000"/>
              </a:prstClr>
            </a:outerShdw>
            <a:reflection blurRad="12700" stA="38000" endPos="28000" dist="5000" dir="5400000" sy="-100000" algn="bl" rotWithShape="0"/>
          </a:effectLst>
        </p:spPr>
      </p:pic>
      <p:grpSp>
        <p:nvGrpSpPr>
          <p:cNvPr id="56" name="Group 55">
            <a:extLst>
              <a:ext uri="{FF2B5EF4-FFF2-40B4-BE49-F238E27FC236}">
                <a16:creationId xmlns:a16="http://schemas.microsoft.com/office/drawing/2014/main" id="{66984C56-61D5-D339-8D08-B275784F619E}"/>
              </a:ext>
            </a:extLst>
          </p:cNvPr>
          <p:cNvGrpSpPr/>
          <p:nvPr/>
        </p:nvGrpSpPr>
        <p:grpSpPr>
          <a:xfrm>
            <a:off x="6469101" y="4496656"/>
            <a:ext cx="5442348" cy="1328023"/>
            <a:chOff x="6469101" y="4496656"/>
            <a:chExt cx="5442348" cy="1328023"/>
          </a:xfrm>
        </p:grpSpPr>
        <p:sp>
          <p:nvSpPr>
            <p:cNvPr id="50" name="TextBox 49">
              <a:extLst>
                <a:ext uri="{FF2B5EF4-FFF2-40B4-BE49-F238E27FC236}">
                  <a16:creationId xmlns:a16="http://schemas.microsoft.com/office/drawing/2014/main" id="{A40D3105-3388-2580-3A5E-16D072D65D5A}"/>
                </a:ext>
              </a:extLst>
            </p:cNvPr>
            <p:cNvSpPr txBox="1"/>
            <p:nvPr/>
          </p:nvSpPr>
          <p:spPr>
            <a:xfrm>
              <a:off x="6469101" y="4496656"/>
              <a:ext cx="5442348" cy="1328023"/>
            </a:xfrm>
            <a:prstGeom prst="roundRect">
              <a:avLst/>
            </a:prstGeom>
            <a:gradFill>
              <a:gsLst>
                <a:gs pos="0">
                  <a:srgbClr val="087818"/>
                </a:gs>
                <a:gs pos="48000">
                  <a:srgbClr val="5B9E57"/>
                </a:gs>
                <a:gs pos="100000">
                  <a:srgbClr val="92D050"/>
                </a:gs>
              </a:gsLst>
              <a:lin ang="16200000" scaled="1"/>
            </a:gradFill>
            <a:effectLst>
              <a:outerShdw blurRad="50800" dist="190500" dir="2700000" algn="tl" rotWithShape="0">
                <a:prstClr val="black">
                  <a:alpha val="40000"/>
                </a:prstClr>
              </a:outerShdw>
            </a:effectLst>
          </p:spPr>
          <p:txBody>
            <a:bodyPr wrap="square">
              <a:spAutoFit/>
            </a:bodyPr>
            <a:lstStyle/>
            <a:p>
              <a:pPr algn="ctr">
                <a:defRPr/>
              </a:pPr>
              <a:endParaRPr lang="en-GB" sz="2000" b="1" kern="0">
                <a:solidFill>
                  <a:srgbClr val="CCFFCC"/>
                </a:solidFill>
                <a:latin typeface="RM Neue Regular" pitchFamily="2" charset="0"/>
                <a:sym typeface="Wingdings" panose="05000000000000000000" pitchFamily="2" charset="2"/>
              </a:endParaRPr>
            </a:p>
            <a:p>
              <a:pPr algn="ctr">
                <a:defRPr/>
              </a:pPr>
              <a:endParaRPr lang="en-GB" sz="2000" b="1" kern="0">
                <a:solidFill>
                  <a:srgbClr val="CCFFCC"/>
                </a:solidFill>
                <a:latin typeface="RM Neue Regular" pitchFamily="2" charset="0"/>
                <a:sym typeface="Wingdings" panose="05000000000000000000" pitchFamily="2" charset="2"/>
              </a:endParaRPr>
            </a:p>
            <a:p>
              <a:pPr algn="ctr">
                <a:defRPr/>
              </a:pPr>
              <a:r>
                <a:rPr lang="en-GB" sz="3200" b="1" kern="0">
                  <a:solidFill>
                    <a:srgbClr val="CCFFCC"/>
                  </a:solidFill>
                  <a:latin typeface="RM Neue Regular" pitchFamily="2" charset="0"/>
                  <a:sym typeface="Wingdings" panose="05000000000000000000" pitchFamily="2" charset="2"/>
                </a:rPr>
                <a:t> 9</a:t>
              </a:r>
              <a:r>
                <a:rPr lang="en-GB" sz="3200" b="1" kern="0" baseline="30000">
                  <a:solidFill>
                    <a:srgbClr val="CCFFCC"/>
                  </a:solidFill>
                  <a:latin typeface="RM Neue Regular" pitchFamily="2" charset="0"/>
                  <a:sym typeface="Wingdings" panose="05000000000000000000" pitchFamily="2" charset="2"/>
                </a:rPr>
                <a:t>th</a:t>
              </a:r>
              <a:r>
                <a:rPr lang="en-GB" sz="3200" b="1" kern="0">
                  <a:solidFill>
                    <a:srgbClr val="CCFFCC"/>
                  </a:solidFill>
                  <a:latin typeface="RM Neue Regular" pitchFamily="2" charset="0"/>
                  <a:sym typeface="Wingdings" panose="05000000000000000000" pitchFamily="2" charset="2"/>
                </a:rPr>
                <a:t> cycle back to </a:t>
              </a:r>
              <a:r>
                <a:rPr lang="en-GB" sz="3200" b="1" kern="0">
                  <a:solidFill>
                    <a:srgbClr val="CCFFCC"/>
                  </a:solidFill>
                  <a:latin typeface="RM Neue Regular" pitchFamily="2" charset="0"/>
                </a:rPr>
                <a:t>4</a:t>
              </a:r>
              <a:r>
                <a:rPr lang="en-GB" sz="3200" b="1" kern="0" baseline="30000">
                  <a:solidFill>
                    <a:srgbClr val="CCFFCC"/>
                  </a:solidFill>
                  <a:latin typeface="RM Neue Regular" pitchFamily="2" charset="0"/>
                </a:rPr>
                <a:t>th</a:t>
              </a:r>
              <a:r>
                <a:rPr lang="en-GB" sz="3200" b="1" kern="0">
                  <a:solidFill>
                    <a:srgbClr val="CCFFCC"/>
                  </a:solidFill>
                  <a:latin typeface="RM Neue Regular" pitchFamily="2" charset="0"/>
                </a:rPr>
                <a:t> cycle!</a:t>
              </a:r>
            </a:p>
          </p:txBody>
        </p:sp>
        <p:pic>
          <p:nvPicPr>
            <p:cNvPr id="55" name="Picture 54">
              <a:extLst>
                <a:ext uri="{FF2B5EF4-FFF2-40B4-BE49-F238E27FC236}">
                  <a16:creationId xmlns:a16="http://schemas.microsoft.com/office/drawing/2014/main" id="{9CECBA4E-F035-4B3C-5939-66EDB09DAB4B}"/>
                </a:ext>
              </a:extLst>
            </p:cNvPr>
            <p:cNvPicPr>
              <a:picLocks noChangeAspect="1"/>
            </p:cNvPicPr>
            <p:nvPr/>
          </p:nvPicPr>
          <p:blipFill rotWithShape="1">
            <a:blip r:embed="rId6"/>
            <a:srcRect b="27324"/>
            <a:stretch/>
          </p:blipFill>
          <p:spPr>
            <a:xfrm>
              <a:off x="7807418" y="4608493"/>
              <a:ext cx="2765714" cy="549588"/>
            </a:xfrm>
            <a:prstGeom prst="roundRect">
              <a:avLst>
                <a:gd name="adj" fmla="val 8594"/>
              </a:avLst>
            </a:prstGeom>
            <a:solidFill>
              <a:srgbClr val="FFFFFF">
                <a:shade val="85000"/>
              </a:srgbClr>
            </a:solidFill>
            <a:ln>
              <a:noFill/>
            </a:ln>
            <a:effectLst/>
          </p:spPr>
        </p:pic>
      </p:grpSp>
      <p:graphicFrame>
        <p:nvGraphicFramePr>
          <p:cNvPr id="7" name="Chart 6">
            <a:extLst>
              <a:ext uri="{FF2B5EF4-FFF2-40B4-BE49-F238E27FC236}">
                <a16:creationId xmlns:a16="http://schemas.microsoft.com/office/drawing/2014/main" id="{BEE97515-DD30-4C50-9153-1AA137B77E69}"/>
              </a:ext>
            </a:extLst>
          </p:cNvPr>
          <p:cNvGraphicFramePr>
            <a:graphicFrameLocks/>
          </p:cNvGraphicFramePr>
          <p:nvPr/>
        </p:nvGraphicFramePr>
        <p:xfrm>
          <a:off x="647461" y="1749228"/>
          <a:ext cx="4672741" cy="4019772"/>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a:extLst>
              <a:ext uri="{FF2B5EF4-FFF2-40B4-BE49-F238E27FC236}">
                <a16:creationId xmlns:a16="http://schemas.microsoft.com/office/drawing/2014/main" id="{205D4E5D-4648-D07C-4B08-B44F1B1610F1}"/>
              </a:ext>
            </a:extLst>
          </p:cNvPr>
          <p:cNvSpPr txBox="1"/>
          <p:nvPr/>
        </p:nvSpPr>
        <p:spPr>
          <a:xfrm>
            <a:off x="1914829" y="5524110"/>
            <a:ext cx="2481472" cy="307022"/>
          </a:xfrm>
          <a:prstGeom prst="rect">
            <a:avLst/>
          </a:prstGeom>
        </p:spPr>
        <p:txBody>
          <a:bodyPr vert="horz" wrap="none" lIns="72000" tIns="72000" rIns="72000" bIns="72000" rtlCol="0" anchor="ctr">
            <a:noAutofit/>
          </a:bodyPr>
          <a:lstStyle/>
          <a:p>
            <a:pPr marL="0" marR="0" lvl="0" indent="0" algn="ctr" defTabSz="914400" eaLnBrk="1" fontAlgn="auto" latinLnBrk="0" hangingPunct="1">
              <a:lnSpc>
                <a:spcPct val="100000"/>
              </a:lnSpc>
              <a:spcBef>
                <a:spcPts val="1000"/>
              </a:spcBef>
              <a:spcAft>
                <a:spcPts val="0"/>
              </a:spcAft>
              <a:buClr>
                <a:srgbClr val="DC0D15"/>
              </a:buClr>
              <a:buSzTx/>
              <a:buFontTx/>
              <a:buNone/>
              <a:tabLst/>
              <a:defRPr/>
            </a:pPr>
            <a:r>
              <a:rPr kumimoji="0" lang="sv-SE" sz="2400" b="1" i="0" u="none" strike="noStrike" kern="0" cap="none" spc="0" normalizeH="0" baseline="0" noProof="0">
                <a:ln>
                  <a:noFill/>
                </a:ln>
                <a:solidFill>
                  <a:prstClr val="black"/>
                </a:solidFill>
                <a:effectLst/>
                <a:uLnTx/>
                <a:uFillTx/>
              </a:rPr>
              <a:t>PROCESSING CYCLES</a:t>
            </a:r>
            <a:endParaRPr kumimoji="0" lang="sv-SE" sz="1800" b="1" i="0" u="none" strike="noStrike" kern="0" cap="none" spc="0" normalizeH="0" baseline="0" noProof="0">
              <a:ln>
                <a:noFill/>
              </a:ln>
              <a:solidFill>
                <a:prstClr val="black"/>
              </a:solidFill>
              <a:effectLst/>
              <a:uLnTx/>
              <a:uFillTx/>
            </a:endParaRPr>
          </a:p>
        </p:txBody>
      </p:sp>
      <p:sp>
        <p:nvSpPr>
          <p:cNvPr id="12" name="TextBox 11">
            <a:extLst>
              <a:ext uri="{FF2B5EF4-FFF2-40B4-BE49-F238E27FC236}">
                <a16:creationId xmlns:a16="http://schemas.microsoft.com/office/drawing/2014/main" id="{7731F30D-6AE7-C993-BCA2-ED2301ED6056}"/>
              </a:ext>
            </a:extLst>
          </p:cNvPr>
          <p:cNvSpPr txBox="1"/>
          <p:nvPr/>
        </p:nvSpPr>
        <p:spPr>
          <a:xfrm rot="16200000">
            <a:off x="-368025" y="3532138"/>
            <a:ext cx="2481472" cy="307022"/>
          </a:xfrm>
          <a:prstGeom prst="rect">
            <a:avLst/>
          </a:prstGeom>
        </p:spPr>
        <p:txBody>
          <a:bodyPr vert="horz" wrap="none" lIns="72000" tIns="72000" rIns="72000" bIns="72000" rtlCol="0" anchor="ctr">
            <a:noAutofit/>
          </a:bodyPr>
          <a:lstStyle/>
          <a:p>
            <a:pPr marL="0" marR="0" lvl="0" indent="0" algn="ctr" defTabSz="914400" eaLnBrk="1" fontAlgn="auto" latinLnBrk="0" hangingPunct="1">
              <a:lnSpc>
                <a:spcPct val="100000"/>
              </a:lnSpc>
              <a:spcBef>
                <a:spcPts val="1000"/>
              </a:spcBef>
              <a:spcAft>
                <a:spcPts val="0"/>
              </a:spcAft>
              <a:buClr>
                <a:srgbClr val="DC0D15"/>
              </a:buClr>
              <a:buSzTx/>
              <a:buFontTx/>
              <a:buNone/>
              <a:tabLst/>
              <a:defRPr/>
            </a:pPr>
            <a:r>
              <a:rPr kumimoji="0" lang="sv-SE" sz="2400" b="1" i="0" u="none" strike="noStrike" kern="0" cap="none" spc="0" normalizeH="0" baseline="0" noProof="0">
                <a:ln>
                  <a:noFill/>
                </a:ln>
                <a:solidFill>
                  <a:prstClr val="black"/>
                </a:solidFill>
                <a:effectLst/>
                <a:uLnTx/>
                <a:uFillTx/>
              </a:rPr>
              <a:t>VISCOSITY</a:t>
            </a:r>
            <a:endParaRPr kumimoji="0" lang="sv-SE" sz="1800" b="1" i="0" u="none" strike="noStrike" kern="0" cap="none" spc="0" normalizeH="0" baseline="0" noProof="0">
              <a:ln>
                <a:noFill/>
              </a:ln>
              <a:solidFill>
                <a:prstClr val="black"/>
              </a:solidFill>
              <a:effectLst/>
              <a:uLnTx/>
              <a:uFillTx/>
            </a:endParaRPr>
          </a:p>
        </p:txBody>
      </p:sp>
      <p:cxnSp>
        <p:nvCxnSpPr>
          <p:cNvPr id="39" name="Straight Arrow Connector 38">
            <a:extLst>
              <a:ext uri="{FF2B5EF4-FFF2-40B4-BE49-F238E27FC236}">
                <a16:creationId xmlns:a16="http://schemas.microsoft.com/office/drawing/2014/main" id="{1719C0D5-1052-8548-525B-980D0044CE0D}"/>
              </a:ext>
            </a:extLst>
          </p:cNvPr>
          <p:cNvCxnSpPr>
            <a:cxnSpLocks/>
          </p:cNvCxnSpPr>
          <p:nvPr/>
        </p:nvCxnSpPr>
        <p:spPr>
          <a:xfrm flipV="1">
            <a:off x="1096805" y="1888378"/>
            <a:ext cx="0" cy="3594542"/>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1109F8C-D7F4-5E26-D5BB-CE0FD60963B1}"/>
              </a:ext>
            </a:extLst>
          </p:cNvPr>
          <p:cNvCxnSpPr>
            <a:cxnSpLocks/>
          </p:cNvCxnSpPr>
          <p:nvPr/>
        </p:nvCxnSpPr>
        <p:spPr>
          <a:xfrm>
            <a:off x="1079387" y="5482920"/>
            <a:ext cx="4118255" cy="0"/>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 name="Platshållare för text 1">
            <a:extLst>
              <a:ext uri="{FF2B5EF4-FFF2-40B4-BE49-F238E27FC236}">
                <a16:creationId xmlns:a16="http://schemas.microsoft.com/office/drawing/2014/main" id="{60E86A55-9A92-E337-657C-270CD9F8AEAF}"/>
              </a:ext>
            </a:extLst>
          </p:cNvPr>
          <p:cNvSpPr>
            <a:spLocks noGrp="1"/>
          </p:cNvSpPr>
          <p:nvPr>
            <p:ph type="body" sz="quarter" idx="20"/>
          </p:nvPr>
        </p:nvSpPr>
        <p:spPr>
          <a:xfrm>
            <a:off x="2010628" y="653218"/>
            <a:ext cx="8943493" cy="516164"/>
          </a:xfrm>
        </p:spPr>
        <p:txBody>
          <a:bodyPr>
            <a:noAutofit/>
          </a:bodyPr>
          <a:lstStyle/>
          <a:p>
            <a:pPr algn="l"/>
            <a:r>
              <a:rPr lang="sv-SE" sz="3600"/>
              <a:t>Scientifically validated </a:t>
            </a:r>
            <a:endParaRPr lang="sv-SE"/>
          </a:p>
          <a:p>
            <a:endParaRPr lang="en-GB"/>
          </a:p>
        </p:txBody>
      </p:sp>
    </p:spTree>
    <p:extLst>
      <p:ext uri="{BB962C8B-B14F-4D97-AF65-F5344CB8AC3E}">
        <p14:creationId xmlns:p14="http://schemas.microsoft.com/office/powerpoint/2010/main" val="4265385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par>
                                <p:cTn id="29" presetID="22" presetClass="entr" presetSubtype="4"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down)">
                                      <p:cBhvr>
                                        <p:cTn id="31" dur="500"/>
                                        <p:tgtEl>
                                          <p:spTgt spid="54"/>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right)">
                                      <p:cBhvr>
                                        <p:cTn id="35" dur="500"/>
                                        <p:tgtEl>
                                          <p:spTgt spid="33"/>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8FF087E-B84E-44E2-7059-3569D0ECFE71}"/>
              </a:ext>
            </a:extLst>
          </p:cNvPr>
          <p:cNvSpPr txBox="1"/>
          <p:nvPr/>
        </p:nvSpPr>
        <p:spPr>
          <a:xfrm>
            <a:off x="337078" y="6365552"/>
            <a:ext cx="9584697" cy="276999"/>
          </a:xfrm>
          <a:prstGeom prst="rect">
            <a:avLst/>
          </a:prstGeom>
          <a:noFill/>
        </p:spPr>
        <p:txBody>
          <a:bodyPr wrap="square">
            <a:spAutoFit/>
          </a:bodyPr>
          <a:lstStyle/>
          <a:p>
            <a:pPr marR="0" algn="l" defTabSz="914400" rtl="0" eaLnBrk="1" fontAlgn="auto" latinLnBrk="0" hangingPunct="1">
              <a:lnSpc>
                <a:spcPct val="100000"/>
              </a:lnSpc>
              <a:spcBef>
                <a:spcPts val="1000"/>
              </a:spcBef>
              <a:spcAft>
                <a:spcPts val="0"/>
              </a:spcAft>
              <a:buClr>
                <a:srgbClr val="DC0D15"/>
              </a:buClr>
              <a:buSzTx/>
              <a:tabLst/>
            </a:pPr>
            <a:r>
              <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rPr>
              <a:t>Source: plasticseurope.org</a:t>
            </a:r>
          </a:p>
        </p:txBody>
      </p:sp>
      <p:graphicFrame>
        <p:nvGraphicFramePr>
          <p:cNvPr id="20" name="Chart 19">
            <a:extLst>
              <a:ext uri="{FF2B5EF4-FFF2-40B4-BE49-F238E27FC236}">
                <a16:creationId xmlns:a16="http://schemas.microsoft.com/office/drawing/2014/main" id="{1B3C85B0-D54A-F4E3-EBD9-43BE10B10D27}"/>
              </a:ext>
            </a:extLst>
          </p:cNvPr>
          <p:cNvGraphicFramePr>
            <a:graphicFrameLocks/>
          </p:cNvGraphicFramePr>
          <p:nvPr/>
        </p:nvGraphicFramePr>
        <p:xfrm>
          <a:off x="337079" y="1442162"/>
          <a:ext cx="5517582" cy="4255404"/>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5">
            <a:extLst>
              <a:ext uri="{FF2B5EF4-FFF2-40B4-BE49-F238E27FC236}">
                <a16:creationId xmlns:a16="http://schemas.microsoft.com/office/drawing/2014/main" id="{D00F6C75-85D9-8DED-0E00-759E54B7BC7A}"/>
              </a:ext>
            </a:extLst>
          </p:cNvPr>
          <p:cNvSpPr txBox="1"/>
          <p:nvPr/>
        </p:nvSpPr>
        <p:spPr>
          <a:xfrm rot="16200000">
            <a:off x="4825766" y="4013576"/>
            <a:ext cx="2057789" cy="453183"/>
          </a:xfrm>
          <a:prstGeom prst="rect">
            <a:avLst/>
          </a:prstGeom>
        </p:spPr>
        <p:txBody>
          <a:bodyPr vert="horz" wrap="none" lIns="72000" tIns="72000" rIns="72000" bIns="72000" rtlCol="0" anchor="ctr">
            <a:noAutofit/>
          </a:bodyPr>
          <a:lstStyle/>
          <a:p>
            <a:pPr marR="0" algn="ctr" defTabSz="914400" rtl="0" eaLnBrk="1" fontAlgn="auto" latinLnBrk="0" hangingPunct="1">
              <a:lnSpc>
                <a:spcPct val="100000"/>
              </a:lnSpc>
              <a:spcBef>
                <a:spcPts val="1000"/>
              </a:spcBef>
              <a:spcAft>
                <a:spcPts val="0"/>
              </a:spcAft>
              <a:buClr>
                <a:srgbClr val="DC0D15"/>
              </a:buClr>
              <a:buSzTx/>
              <a:tabLst/>
            </a:pPr>
            <a:r>
              <a:rPr kumimoji="0" lang="sv-SE" sz="2000" b="1" i="0" u="none" strike="noStrike" kern="1200" cap="none" normalizeH="0" baseline="0" noProof="0">
                <a:ln>
                  <a:noFill/>
                </a:ln>
                <a:solidFill>
                  <a:srgbClr val="00B0F0"/>
                </a:solidFill>
                <a:effectLst/>
                <a:uLnTx/>
                <a:uFillTx/>
                <a:latin typeface="+mn-lt"/>
                <a:ea typeface="+mn-ea"/>
                <a:cs typeface="+mn-cs"/>
              </a:rPr>
              <a:t>FOSSIL-BASED</a:t>
            </a:r>
          </a:p>
        </p:txBody>
      </p:sp>
      <p:sp>
        <p:nvSpPr>
          <p:cNvPr id="47" name="TextBox 46">
            <a:extLst>
              <a:ext uri="{FF2B5EF4-FFF2-40B4-BE49-F238E27FC236}">
                <a16:creationId xmlns:a16="http://schemas.microsoft.com/office/drawing/2014/main" id="{1BC0D968-FF00-8DF2-03A5-9B5353E6DBD5}"/>
              </a:ext>
            </a:extLst>
          </p:cNvPr>
          <p:cNvSpPr txBox="1"/>
          <p:nvPr/>
        </p:nvSpPr>
        <p:spPr>
          <a:xfrm>
            <a:off x="775570" y="1376917"/>
            <a:ext cx="2834047" cy="625999"/>
          </a:xfrm>
          <a:prstGeom prst="rect">
            <a:avLst/>
          </a:prstGeom>
        </p:spPr>
        <p:txBody>
          <a:bodyPr vert="horz" wrap="none" lIns="72000" tIns="72000" rIns="72000" bIns="72000" rtlCol="0" anchor="ctr">
            <a:noAutofit/>
          </a:bodyPr>
          <a:lstStyle/>
          <a:p>
            <a:pPr marR="0" algn="ctr" defTabSz="914400" rtl="0" eaLnBrk="1" fontAlgn="auto" latinLnBrk="0" hangingPunct="1">
              <a:lnSpc>
                <a:spcPct val="100000"/>
              </a:lnSpc>
              <a:spcAft>
                <a:spcPts val="0"/>
              </a:spcAft>
              <a:buClr>
                <a:srgbClr val="DC0D15"/>
              </a:buClr>
              <a:buSzTx/>
              <a:tabLst/>
            </a:pPr>
            <a:r>
              <a:rPr kumimoji="0" lang="sv-SE" sz="2000" b="1" i="0" u="none" strike="noStrike" kern="1200" cap="none" normalizeH="0" baseline="0" noProof="0">
                <a:ln>
                  <a:noFill/>
                </a:ln>
                <a:solidFill>
                  <a:srgbClr val="00B050"/>
                </a:solidFill>
                <a:effectLst/>
                <a:uLnTx/>
                <a:uFillTx/>
                <a:latin typeface="+mn-lt"/>
                <a:ea typeface="+mn-ea"/>
                <a:cs typeface="+mn-cs"/>
              </a:rPr>
              <a:t>RECYCLED &amp; BIO</a:t>
            </a:r>
          </a:p>
        </p:txBody>
      </p:sp>
      <p:pic>
        <p:nvPicPr>
          <p:cNvPr id="8" name="Picture 7">
            <a:extLst>
              <a:ext uri="{FF2B5EF4-FFF2-40B4-BE49-F238E27FC236}">
                <a16:creationId xmlns:a16="http://schemas.microsoft.com/office/drawing/2014/main" id="{19DB8177-6493-0018-E472-030578290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360" y="981244"/>
            <a:ext cx="6781778" cy="5684404"/>
          </a:xfrm>
          <a:prstGeom prst="rect">
            <a:avLst/>
          </a:prstGeom>
          <a:ln>
            <a:noFill/>
          </a:ln>
        </p:spPr>
      </p:pic>
      <p:sp>
        <p:nvSpPr>
          <p:cNvPr id="11" name="TextBox 10">
            <a:extLst>
              <a:ext uri="{FF2B5EF4-FFF2-40B4-BE49-F238E27FC236}">
                <a16:creationId xmlns:a16="http://schemas.microsoft.com/office/drawing/2014/main" id="{5D3D17A2-7B32-831C-BAC2-65A4D8196900}"/>
              </a:ext>
            </a:extLst>
          </p:cNvPr>
          <p:cNvSpPr txBox="1"/>
          <p:nvPr/>
        </p:nvSpPr>
        <p:spPr>
          <a:xfrm>
            <a:off x="9349774" y="3334208"/>
            <a:ext cx="1374779" cy="838364"/>
          </a:xfrm>
          <a:prstGeom prst="rect">
            <a:avLst/>
          </a:prstGeom>
        </p:spPr>
        <p:txBody>
          <a:bodyPr vert="horz" wrap="none" lIns="72000" tIns="72000" rIns="72000" bIns="72000" rtlCol="0" anchor="ctr">
            <a:noAutofit/>
          </a:bodyPr>
          <a:lstStyle/>
          <a:p>
            <a:pPr marR="0" algn="ctr" defTabSz="914400" rtl="0" eaLnBrk="1" fontAlgn="auto" latinLnBrk="0" hangingPunct="1">
              <a:lnSpc>
                <a:spcPct val="100000"/>
              </a:lnSpc>
              <a:spcBef>
                <a:spcPts val="300"/>
              </a:spcBef>
              <a:spcAft>
                <a:spcPts val="0"/>
              </a:spcAft>
              <a:buClr>
                <a:srgbClr val="DC0D15"/>
              </a:buClr>
              <a:buSzTx/>
              <a:tabLst/>
            </a:pPr>
            <a:r>
              <a:rPr kumimoji="0" lang="sv-SE" sz="2800" b="1" i="0" u="none" strike="noStrike" kern="1200" cap="none" spc="0" normalizeH="0" baseline="0" noProof="0">
                <a:ln>
                  <a:noFill/>
                </a:ln>
                <a:solidFill>
                  <a:schemeClr val="tx1">
                    <a:lumMod val="75000"/>
                    <a:lumOff val="25000"/>
                  </a:schemeClr>
                </a:solidFill>
                <a:effectLst/>
                <a:uLnTx/>
                <a:uFillTx/>
                <a:latin typeface="+mn-lt"/>
                <a:ea typeface="+mn-ea"/>
                <a:cs typeface="+mn-cs"/>
              </a:rPr>
              <a:t>400 </a:t>
            </a:r>
            <a:r>
              <a:rPr kumimoji="0" lang="sv-SE" sz="2800" b="1" i="0" u="none" strike="noStrike" kern="1200" cap="none" spc="0" normalizeH="0" baseline="0" noProof="0" err="1">
                <a:ln>
                  <a:noFill/>
                </a:ln>
                <a:solidFill>
                  <a:schemeClr val="tx1">
                    <a:lumMod val="75000"/>
                    <a:lumOff val="25000"/>
                  </a:schemeClr>
                </a:solidFill>
                <a:effectLst/>
                <a:uLnTx/>
                <a:uFillTx/>
                <a:latin typeface="+mn-lt"/>
                <a:ea typeface="+mn-ea"/>
                <a:cs typeface="+mn-cs"/>
              </a:rPr>
              <a:t>Mt</a:t>
            </a:r>
            <a:endParaRPr kumimoji="0" lang="sv-SE" sz="28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a:p>
            <a:pPr marR="0" algn="ctr" defTabSz="914400" rtl="0" eaLnBrk="1" fontAlgn="auto" latinLnBrk="0" hangingPunct="1">
              <a:lnSpc>
                <a:spcPct val="100000"/>
              </a:lnSpc>
              <a:spcBef>
                <a:spcPts val="300"/>
              </a:spcBef>
              <a:spcAft>
                <a:spcPts val="0"/>
              </a:spcAft>
              <a:buClr>
                <a:srgbClr val="DC0D15"/>
              </a:buClr>
              <a:buSzTx/>
              <a:tabLst/>
            </a:pPr>
            <a:r>
              <a:rPr kumimoji="0" lang="sv-SE" sz="2400" i="0" u="none" strike="noStrike" kern="1200" cap="none" spc="0" normalizeH="0" baseline="0" noProof="0">
                <a:ln>
                  <a:noFill/>
                </a:ln>
                <a:solidFill>
                  <a:schemeClr val="tx1">
                    <a:lumMod val="75000"/>
                    <a:lumOff val="25000"/>
                  </a:schemeClr>
                </a:solidFill>
                <a:effectLst/>
                <a:uLnTx/>
                <a:uFillTx/>
                <a:latin typeface="+mn-lt"/>
                <a:ea typeface="+mn-ea"/>
                <a:cs typeface="+mn-cs"/>
              </a:rPr>
              <a:t> </a:t>
            </a:r>
            <a:r>
              <a:rPr kumimoji="0" lang="sv-SE" sz="2000" i="0" u="none" strike="noStrike" kern="1200" cap="none" spc="0" normalizeH="0" baseline="0" noProof="0">
                <a:ln>
                  <a:noFill/>
                </a:ln>
                <a:solidFill>
                  <a:schemeClr val="tx1">
                    <a:lumMod val="75000"/>
                    <a:lumOff val="25000"/>
                  </a:schemeClr>
                </a:solidFill>
                <a:effectLst/>
                <a:uLnTx/>
                <a:uFillTx/>
                <a:latin typeface="+mn-lt"/>
                <a:ea typeface="+mn-ea"/>
                <a:cs typeface="+mn-cs"/>
              </a:rPr>
              <a:t>(2022)</a:t>
            </a:r>
            <a:endParaRPr kumimoji="0" lang="sv-SE" sz="240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cxnSp>
        <p:nvCxnSpPr>
          <p:cNvPr id="15" name="Straight Connector 14">
            <a:extLst>
              <a:ext uri="{FF2B5EF4-FFF2-40B4-BE49-F238E27FC236}">
                <a16:creationId xmlns:a16="http://schemas.microsoft.com/office/drawing/2014/main" id="{80746572-2BBE-E502-3CE1-82A38B385E7B}"/>
              </a:ext>
            </a:extLst>
          </p:cNvPr>
          <p:cNvCxnSpPr/>
          <p:nvPr/>
        </p:nvCxnSpPr>
        <p:spPr>
          <a:xfrm>
            <a:off x="9969400" y="1781175"/>
            <a:ext cx="0" cy="596654"/>
          </a:xfrm>
          <a:prstGeom prst="line">
            <a:avLst/>
          </a:prstGeom>
          <a:ln w="12700">
            <a:solidFill>
              <a:srgbClr val="087818"/>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CB4DF569-5309-8C53-2A59-D494CAF075A3}"/>
              </a:ext>
            </a:extLst>
          </p:cNvPr>
          <p:cNvSpPr>
            <a:spLocks noGrp="1"/>
          </p:cNvSpPr>
          <p:nvPr>
            <p:ph type="body" sz="quarter" idx="20"/>
          </p:nvPr>
        </p:nvSpPr>
        <p:spPr/>
        <p:txBody>
          <a:bodyPr/>
          <a:lstStyle/>
          <a:p>
            <a:r>
              <a:rPr lang="sv-SE"/>
              <a:t>Global Plastic </a:t>
            </a:r>
            <a:r>
              <a:rPr lang="sv-SE" err="1"/>
              <a:t>Production</a:t>
            </a:r>
            <a:endParaRPr lang="sv-SE"/>
          </a:p>
        </p:txBody>
      </p:sp>
    </p:spTree>
    <p:extLst>
      <p:ext uri="{BB962C8B-B14F-4D97-AF65-F5344CB8AC3E}">
        <p14:creationId xmlns:p14="http://schemas.microsoft.com/office/powerpoint/2010/main" val="17851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CFDE8B-070B-3079-ABF1-1DB6D2909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885" y="981244"/>
            <a:ext cx="6781778" cy="5684404"/>
          </a:xfrm>
          <a:prstGeom prst="rect">
            <a:avLst/>
          </a:prstGeom>
          <a:ln>
            <a:noFill/>
          </a:ln>
        </p:spPr>
      </p:pic>
      <p:sp>
        <p:nvSpPr>
          <p:cNvPr id="2" name="Text Placeholder 1">
            <a:extLst>
              <a:ext uri="{FF2B5EF4-FFF2-40B4-BE49-F238E27FC236}">
                <a16:creationId xmlns:a16="http://schemas.microsoft.com/office/drawing/2014/main" id="{CB4DF569-5309-8C53-2A59-D494CAF075A3}"/>
              </a:ext>
            </a:extLst>
          </p:cNvPr>
          <p:cNvSpPr>
            <a:spLocks noGrp="1"/>
          </p:cNvSpPr>
          <p:nvPr>
            <p:ph type="body" sz="quarter" idx="20"/>
          </p:nvPr>
        </p:nvSpPr>
        <p:spPr/>
        <p:txBody>
          <a:bodyPr/>
          <a:lstStyle/>
          <a:p>
            <a:r>
              <a:rPr lang="sv-SE"/>
              <a:t>Global Plastic </a:t>
            </a:r>
            <a:r>
              <a:rPr lang="sv-SE" err="1"/>
              <a:t>Production</a:t>
            </a:r>
            <a:endParaRPr lang="sv-SE"/>
          </a:p>
        </p:txBody>
      </p:sp>
      <p:sp>
        <p:nvSpPr>
          <p:cNvPr id="12" name="TextBox 11">
            <a:extLst>
              <a:ext uri="{FF2B5EF4-FFF2-40B4-BE49-F238E27FC236}">
                <a16:creationId xmlns:a16="http://schemas.microsoft.com/office/drawing/2014/main" id="{48FF087E-B84E-44E2-7059-3569D0ECFE71}"/>
              </a:ext>
            </a:extLst>
          </p:cNvPr>
          <p:cNvSpPr txBox="1"/>
          <p:nvPr/>
        </p:nvSpPr>
        <p:spPr>
          <a:xfrm>
            <a:off x="337078" y="6365552"/>
            <a:ext cx="9584697" cy="307777"/>
          </a:xfrm>
          <a:prstGeom prst="rect">
            <a:avLst/>
          </a:prstGeom>
          <a:noFill/>
        </p:spPr>
        <p:txBody>
          <a:bodyPr wrap="square">
            <a:spAutoFit/>
          </a:bodyPr>
          <a:lstStyle/>
          <a:p>
            <a:pPr marR="0" algn="l" defTabSz="914400" rtl="0" eaLnBrk="1" fontAlgn="auto" latinLnBrk="0" hangingPunct="1">
              <a:lnSpc>
                <a:spcPct val="100000"/>
              </a:lnSpc>
              <a:spcBef>
                <a:spcPts val="1000"/>
              </a:spcBef>
              <a:spcAft>
                <a:spcPts val="0"/>
              </a:spcAft>
              <a:buClr>
                <a:srgbClr val="DC0D15"/>
              </a:buClr>
              <a:buSzTx/>
              <a:tabLst/>
            </a:pPr>
            <a:r>
              <a:rPr kumimoji="0" lang="sv-SE" sz="1400" b="0" i="0" u="none" strike="noStrike" kern="1200" cap="none" spc="0" normalizeH="0" baseline="0" noProof="0">
                <a:ln>
                  <a:noFill/>
                </a:ln>
                <a:solidFill>
                  <a:schemeClr val="tx1">
                    <a:lumMod val="75000"/>
                    <a:lumOff val="25000"/>
                  </a:schemeClr>
                </a:solidFill>
                <a:effectLst/>
                <a:uLnTx/>
                <a:uFillTx/>
                <a:latin typeface="+mn-lt"/>
                <a:ea typeface="+mn-ea"/>
                <a:cs typeface="+mn-cs"/>
              </a:rPr>
              <a:t>Source: plasticseurope.org</a:t>
            </a:r>
          </a:p>
        </p:txBody>
      </p:sp>
      <p:sp>
        <p:nvSpPr>
          <p:cNvPr id="11" name="TextBox 10">
            <a:extLst>
              <a:ext uri="{FF2B5EF4-FFF2-40B4-BE49-F238E27FC236}">
                <a16:creationId xmlns:a16="http://schemas.microsoft.com/office/drawing/2014/main" id="{5D3D17A2-7B32-831C-BAC2-65A4D8196900}"/>
              </a:ext>
            </a:extLst>
          </p:cNvPr>
          <p:cNvSpPr txBox="1"/>
          <p:nvPr/>
        </p:nvSpPr>
        <p:spPr>
          <a:xfrm>
            <a:off x="9349774" y="3334208"/>
            <a:ext cx="1374779" cy="838364"/>
          </a:xfrm>
          <a:prstGeom prst="rect">
            <a:avLst/>
          </a:prstGeom>
        </p:spPr>
        <p:txBody>
          <a:bodyPr vert="horz" wrap="none" lIns="72000" tIns="72000" rIns="72000" bIns="72000" rtlCol="0" anchor="ctr">
            <a:noAutofit/>
          </a:bodyPr>
          <a:lstStyle/>
          <a:p>
            <a:pPr marR="0" algn="ctr" defTabSz="914400" rtl="0" eaLnBrk="1" fontAlgn="auto" latinLnBrk="0" hangingPunct="1">
              <a:lnSpc>
                <a:spcPct val="100000"/>
              </a:lnSpc>
              <a:spcBef>
                <a:spcPts val="300"/>
              </a:spcBef>
              <a:spcAft>
                <a:spcPts val="0"/>
              </a:spcAft>
              <a:buClr>
                <a:srgbClr val="DC0D15"/>
              </a:buClr>
              <a:buSzTx/>
              <a:tabLst/>
            </a:pPr>
            <a:r>
              <a:rPr kumimoji="0" lang="sv-SE" sz="2800" b="1" i="0" u="none" strike="noStrike" kern="1200" cap="none" spc="0" normalizeH="0" baseline="0" noProof="0">
                <a:ln>
                  <a:noFill/>
                </a:ln>
                <a:solidFill>
                  <a:schemeClr val="tx1">
                    <a:lumMod val="75000"/>
                    <a:lumOff val="25000"/>
                  </a:schemeClr>
                </a:solidFill>
                <a:effectLst/>
                <a:uLnTx/>
                <a:uFillTx/>
                <a:latin typeface="+mn-lt"/>
                <a:ea typeface="+mn-ea"/>
                <a:cs typeface="+mn-cs"/>
              </a:rPr>
              <a:t>&gt;200 </a:t>
            </a:r>
            <a:r>
              <a:rPr kumimoji="0" lang="sv-SE" sz="2800" b="1" i="0" u="none" strike="noStrike" kern="1200" cap="none" spc="0" normalizeH="0" baseline="0" noProof="0" err="1">
                <a:ln>
                  <a:noFill/>
                </a:ln>
                <a:solidFill>
                  <a:schemeClr val="tx1">
                    <a:lumMod val="75000"/>
                    <a:lumOff val="25000"/>
                  </a:schemeClr>
                </a:solidFill>
                <a:effectLst/>
                <a:uLnTx/>
                <a:uFillTx/>
                <a:latin typeface="+mn-lt"/>
                <a:ea typeface="+mn-ea"/>
                <a:cs typeface="+mn-cs"/>
              </a:rPr>
              <a:t>Mt</a:t>
            </a:r>
            <a:endParaRPr kumimoji="0" lang="sv-SE" sz="28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a:p>
            <a:pPr marR="0" algn="ctr" defTabSz="914400" rtl="0" eaLnBrk="1" fontAlgn="auto" latinLnBrk="0" hangingPunct="1">
              <a:lnSpc>
                <a:spcPct val="100000"/>
              </a:lnSpc>
              <a:spcBef>
                <a:spcPts val="300"/>
              </a:spcBef>
              <a:spcAft>
                <a:spcPts val="0"/>
              </a:spcAft>
              <a:buClr>
                <a:srgbClr val="DC0D15"/>
              </a:buClr>
              <a:buSzTx/>
              <a:tabLst/>
            </a:pPr>
            <a:r>
              <a:rPr kumimoji="0" lang="sv-SE" sz="2400" i="0" u="none" strike="noStrike" kern="1200" cap="none" spc="0" normalizeH="0" baseline="0" noProof="0">
                <a:ln>
                  <a:noFill/>
                </a:ln>
                <a:solidFill>
                  <a:schemeClr val="tx1">
                    <a:lumMod val="75000"/>
                    <a:lumOff val="25000"/>
                  </a:schemeClr>
                </a:solidFill>
                <a:effectLst/>
                <a:uLnTx/>
                <a:uFillTx/>
                <a:latin typeface="+mn-lt"/>
                <a:ea typeface="+mn-ea"/>
                <a:cs typeface="+mn-cs"/>
              </a:rPr>
              <a:t> </a:t>
            </a:r>
          </a:p>
        </p:txBody>
      </p:sp>
      <p:pic>
        <p:nvPicPr>
          <p:cNvPr id="3" name="Picture 2">
            <a:extLst>
              <a:ext uri="{FF2B5EF4-FFF2-40B4-BE49-F238E27FC236}">
                <a16:creationId xmlns:a16="http://schemas.microsoft.com/office/drawing/2014/main" id="{4E35FC38-1AAE-C2D5-D090-A0E16A9F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33" y="2319956"/>
            <a:ext cx="5898226" cy="1612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CED6FB71-9663-8709-6995-66BADFCA5CCC}"/>
              </a:ext>
            </a:extLst>
          </p:cNvPr>
          <p:cNvSpPr txBox="1"/>
          <p:nvPr/>
        </p:nvSpPr>
        <p:spPr>
          <a:xfrm>
            <a:off x="861409" y="3932664"/>
            <a:ext cx="5898226" cy="1060088"/>
          </a:xfrm>
          <a:prstGeom prst="roundRect">
            <a:avLst/>
          </a:prstGeom>
          <a:solidFill>
            <a:srgbClr val="FFFFFF">
              <a:shade val="85000"/>
            </a:srgbClr>
          </a:solidFill>
          <a:ln>
            <a:solidFill>
              <a:schemeClr val="tx1"/>
            </a:solidFill>
          </a:ln>
          <a:effectLst>
            <a:reflection blurRad="12700" stA="38000" endPos="28000" dist="5000" dir="5400000" sy="-100000" algn="bl" rotWithShape="0"/>
          </a:effectLst>
        </p:spPr>
        <p:txBody>
          <a:bodyPr vert="horz" wrap="none" lIns="72000" tIns="72000" rIns="72000" bIns="72000" rtlCol="0">
            <a:noAutofit/>
          </a:bodyPr>
          <a:lstStyle/>
          <a:p>
            <a:pPr algn="ctr">
              <a:spcBef>
                <a:spcPts val="1000"/>
              </a:spcBef>
              <a:buClr>
                <a:srgbClr val="DC0D15"/>
              </a:buClr>
            </a:pPr>
            <a:r>
              <a:rPr lang="sv-SE" sz="2000" b="1">
                <a:solidFill>
                  <a:schemeClr val="tx1">
                    <a:lumMod val="75000"/>
                    <a:lumOff val="25000"/>
                  </a:schemeClr>
                </a:solidFill>
                <a:sym typeface="Wingdings" panose="05000000000000000000" pitchFamily="2" charset="2"/>
              </a:rPr>
              <a:t>Solutions and patents for </a:t>
            </a:r>
            <a:r>
              <a:rPr lang="sv-SE" sz="2000" b="1" err="1">
                <a:solidFill>
                  <a:schemeClr val="tx1">
                    <a:lumMod val="75000"/>
                    <a:lumOff val="25000"/>
                  </a:schemeClr>
                </a:solidFill>
                <a:sym typeface="Wingdings" panose="05000000000000000000" pitchFamily="2" charset="2"/>
              </a:rPr>
              <a:t>Polyolefins</a:t>
            </a:r>
            <a:r>
              <a:rPr lang="sv-SE" sz="2000" b="1">
                <a:solidFill>
                  <a:schemeClr val="tx1">
                    <a:lumMod val="75000"/>
                    <a:lumOff val="25000"/>
                  </a:schemeClr>
                </a:solidFill>
                <a:sym typeface="Wingdings" panose="05000000000000000000" pitchFamily="2" charset="2"/>
              </a:rPr>
              <a:t> &amp; PET </a:t>
            </a:r>
            <a:endParaRPr lang="sv-SE" sz="2000" b="1">
              <a:solidFill>
                <a:schemeClr val="tx1">
                  <a:lumMod val="75000"/>
                  <a:lumOff val="25000"/>
                </a:schemeClr>
              </a:solidFill>
            </a:endParaRPr>
          </a:p>
          <a:p>
            <a:pPr algn="ctr">
              <a:spcBef>
                <a:spcPts val="1000"/>
              </a:spcBef>
              <a:buClr>
                <a:srgbClr val="DC0D15"/>
              </a:buClr>
            </a:pPr>
            <a:r>
              <a:rPr lang="sv-SE" sz="2000" b="1" err="1">
                <a:solidFill>
                  <a:schemeClr val="tx1">
                    <a:lumMod val="75000"/>
                    <a:lumOff val="25000"/>
                  </a:schemeClr>
                </a:solidFill>
              </a:rPr>
              <a:t>up</a:t>
            </a:r>
            <a:r>
              <a:rPr lang="sv-SE" sz="2000" b="1">
                <a:solidFill>
                  <a:schemeClr val="tx1">
                    <a:lumMod val="75000"/>
                    <a:lumOff val="25000"/>
                  </a:schemeClr>
                </a:solidFill>
              </a:rPr>
              <a:t> to 50% </a:t>
            </a:r>
            <a:r>
              <a:rPr lang="sv-SE" sz="2000" b="1" err="1">
                <a:solidFill>
                  <a:schemeClr val="tx1">
                    <a:lumMod val="75000"/>
                    <a:lumOff val="25000"/>
                  </a:schemeClr>
                </a:solidFill>
              </a:rPr>
              <a:t>of</a:t>
            </a:r>
            <a:r>
              <a:rPr lang="sv-SE" sz="2000" b="1">
                <a:solidFill>
                  <a:schemeClr val="tx1">
                    <a:lumMod val="75000"/>
                    <a:lumOff val="25000"/>
                  </a:schemeClr>
                </a:solidFill>
              </a:rPr>
              <a:t> the global </a:t>
            </a:r>
            <a:r>
              <a:rPr lang="sv-SE" sz="2000" b="1" err="1">
                <a:solidFill>
                  <a:schemeClr val="tx1">
                    <a:lumMod val="75000"/>
                    <a:lumOff val="25000"/>
                  </a:schemeClr>
                </a:solidFill>
              </a:rPr>
              <a:t>production</a:t>
            </a:r>
            <a:r>
              <a:rPr lang="sv-SE" sz="2000" b="1">
                <a:solidFill>
                  <a:schemeClr val="tx1">
                    <a:lumMod val="75000"/>
                    <a:lumOff val="25000"/>
                  </a:schemeClr>
                </a:solidFill>
              </a:rPr>
              <a:t> </a:t>
            </a:r>
            <a:r>
              <a:rPr lang="sv-SE" sz="2000" b="1" err="1">
                <a:solidFill>
                  <a:schemeClr val="tx1">
                    <a:lumMod val="75000"/>
                    <a:lumOff val="25000"/>
                  </a:schemeClr>
                </a:solidFill>
              </a:rPr>
              <a:t>of</a:t>
            </a:r>
            <a:r>
              <a:rPr lang="sv-SE" sz="2000" b="1">
                <a:solidFill>
                  <a:schemeClr val="tx1">
                    <a:lumMod val="75000"/>
                    <a:lumOff val="25000"/>
                  </a:schemeClr>
                </a:solidFill>
              </a:rPr>
              <a:t> plastics!</a:t>
            </a:r>
          </a:p>
          <a:p>
            <a:pPr algn="ctr">
              <a:spcBef>
                <a:spcPts val="1000"/>
              </a:spcBef>
              <a:buClr>
                <a:srgbClr val="DC0D15"/>
              </a:buClr>
            </a:pPr>
            <a:r>
              <a:rPr lang="sv-SE" sz="2000" b="1">
                <a:solidFill>
                  <a:schemeClr val="tx1">
                    <a:lumMod val="75000"/>
                    <a:lumOff val="25000"/>
                  </a:schemeClr>
                </a:solidFill>
              </a:rPr>
              <a:t> </a:t>
            </a:r>
            <a:endParaRPr kumimoji="0" lang="sv-SE" sz="2000" b="1" i="0" u="none" strike="noStrike" kern="1200" cap="none" spc="0" normalizeH="0" baseline="0" noProof="0">
              <a:ln>
                <a:noFill/>
              </a:ln>
              <a:solidFill>
                <a:schemeClr val="tx1">
                  <a:lumMod val="75000"/>
                  <a:lumOff val="25000"/>
                </a:schemeClr>
              </a:solidFill>
              <a:effectLst/>
              <a:uLnTx/>
              <a:uFillTx/>
            </a:endParaRPr>
          </a:p>
        </p:txBody>
      </p:sp>
      <p:cxnSp>
        <p:nvCxnSpPr>
          <p:cNvPr id="6" name="Straight Connector 5">
            <a:extLst>
              <a:ext uri="{FF2B5EF4-FFF2-40B4-BE49-F238E27FC236}">
                <a16:creationId xmlns:a16="http://schemas.microsoft.com/office/drawing/2014/main" id="{503BBA5A-C866-3033-C30D-659973ED31B5}"/>
              </a:ext>
            </a:extLst>
          </p:cNvPr>
          <p:cNvCxnSpPr/>
          <p:nvPr/>
        </p:nvCxnSpPr>
        <p:spPr>
          <a:xfrm>
            <a:off x="9969400" y="1781175"/>
            <a:ext cx="0" cy="596654"/>
          </a:xfrm>
          <a:prstGeom prst="line">
            <a:avLst/>
          </a:prstGeom>
          <a:ln w="12700">
            <a:solidFill>
              <a:srgbClr val="08781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54E9FDF-434B-0DFA-1873-1E120E78E826}"/>
              </a:ext>
            </a:extLst>
          </p:cNvPr>
          <p:cNvSpPr txBox="1"/>
          <p:nvPr/>
        </p:nvSpPr>
        <p:spPr>
          <a:xfrm rot="5400000">
            <a:off x="9952811" y="3352824"/>
            <a:ext cx="1543483" cy="801131"/>
          </a:xfrm>
          <a:prstGeom prst="rect">
            <a:avLst/>
          </a:prstGeom>
        </p:spPr>
        <p:txBody>
          <a:bodyPr vert="horz" wrap="none" lIns="72000" tIns="72000" rIns="72000" bIns="72000" rtlCol="0" anchor="ctr">
            <a:prstTxWarp prst="textArchUp">
              <a:avLst/>
            </a:prstTxWarp>
            <a:noAutofit/>
          </a:bodyPr>
          <a:lstStyle/>
          <a:p>
            <a:pPr marR="0" algn="ctr" defTabSz="914400" rtl="0" eaLnBrk="1" fontAlgn="auto" latinLnBrk="0" hangingPunct="1">
              <a:lnSpc>
                <a:spcPct val="100000"/>
              </a:lnSpc>
              <a:spcBef>
                <a:spcPts val="1000"/>
              </a:spcBef>
              <a:spcAft>
                <a:spcPts val="0"/>
              </a:spcAft>
              <a:buClr>
                <a:srgbClr val="DC0D15"/>
              </a:buClr>
              <a:buSzTx/>
              <a:tabLst/>
            </a:pPr>
            <a:r>
              <a:rPr kumimoji="0" lang="sv-SE" sz="2800" b="1" i="0" u="none" strike="noStrike" kern="1200" cap="none" spc="0" normalizeH="0" baseline="0" noProof="0">
                <a:ln>
                  <a:noFill/>
                </a:ln>
                <a:solidFill>
                  <a:schemeClr val="bg1"/>
                </a:solidFill>
                <a:effectLst/>
                <a:uLnTx/>
                <a:uFillTx/>
                <a:latin typeface="+mn-lt"/>
                <a:ea typeface="+mn-ea"/>
                <a:cs typeface="+mn-cs"/>
              </a:rPr>
              <a:t>POLYOELFINS</a:t>
            </a:r>
          </a:p>
        </p:txBody>
      </p:sp>
    </p:spTree>
    <p:extLst>
      <p:ext uri="{BB962C8B-B14F-4D97-AF65-F5344CB8AC3E}">
        <p14:creationId xmlns:p14="http://schemas.microsoft.com/office/powerpoint/2010/main" val="252946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03F063C2-D73B-BE7A-C129-4F7C3C42F82E}"/>
              </a:ext>
            </a:extLst>
          </p:cNvPr>
          <p:cNvSpPr>
            <a:spLocks noGrp="1"/>
          </p:cNvSpPr>
          <p:nvPr>
            <p:ph type="body" sz="quarter" idx="20"/>
          </p:nvPr>
        </p:nvSpPr>
        <p:spPr>
          <a:xfrm>
            <a:off x="2003071" y="655807"/>
            <a:ext cx="8943493" cy="516164"/>
          </a:xfrm>
        </p:spPr>
        <p:txBody>
          <a:bodyPr>
            <a:noAutofit/>
          </a:bodyPr>
          <a:lstStyle/>
          <a:p>
            <a:pPr algn="l"/>
            <a:r>
              <a:rPr lang="sv-SE" sz="3600">
                <a:latin typeface="Arial"/>
                <a:cs typeface="Arial"/>
              </a:rPr>
              <a:t>ATH Sales of Recycling in Q1</a:t>
            </a:r>
            <a:endParaRPr lang="sv-SE">
              <a:latin typeface="Arial"/>
              <a:cs typeface="Arial"/>
            </a:endParaRPr>
          </a:p>
          <a:p>
            <a:endParaRPr lang="en-GB"/>
          </a:p>
        </p:txBody>
      </p:sp>
      <p:sp>
        <p:nvSpPr>
          <p:cNvPr id="7" name="TextBox 6">
            <a:extLst>
              <a:ext uri="{FF2B5EF4-FFF2-40B4-BE49-F238E27FC236}">
                <a16:creationId xmlns:a16="http://schemas.microsoft.com/office/drawing/2014/main" id="{479DAD92-527C-038C-3698-4B8D56B800EB}"/>
              </a:ext>
            </a:extLst>
          </p:cNvPr>
          <p:cNvSpPr txBox="1"/>
          <p:nvPr/>
        </p:nvSpPr>
        <p:spPr>
          <a:xfrm>
            <a:off x="665644" y="1293772"/>
            <a:ext cx="9697556" cy="827644"/>
          </a:xfrm>
          <a:prstGeom prst="rect">
            <a:avLst/>
          </a:prstGeom>
          <a:no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marL="285750" indent="-285750">
              <a:spcBef>
                <a:spcPts val="1000"/>
              </a:spcBef>
              <a:buClr>
                <a:srgbClr val="DC0D15"/>
              </a:buClr>
              <a:buFont typeface="Arial"/>
              <a:buChar char="•"/>
            </a:pPr>
            <a:r>
              <a:rPr lang="sv-SE"/>
              <a:t>Q1 2025 </a:t>
            </a:r>
            <a:r>
              <a:rPr lang="sv-SE" err="1"/>
              <a:t>Sales</a:t>
            </a:r>
            <a:r>
              <a:rPr lang="sv-SE"/>
              <a:t> 3.6 </a:t>
            </a:r>
            <a:r>
              <a:rPr lang="sv-SE" err="1"/>
              <a:t>mSEK</a:t>
            </a:r>
            <a:r>
              <a:rPr lang="sv-SE"/>
              <a:t> (1.3 </a:t>
            </a:r>
            <a:r>
              <a:rPr lang="sv-SE" err="1"/>
              <a:t>mSEK</a:t>
            </a:r>
            <a:r>
              <a:rPr lang="sv-SE"/>
              <a:t>), </a:t>
            </a:r>
            <a:r>
              <a:rPr lang="sv-SE" err="1"/>
              <a:t>corresponding</a:t>
            </a:r>
            <a:r>
              <a:rPr lang="sv-SE"/>
              <a:t> to 50% </a:t>
            </a:r>
            <a:r>
              <a:rPr lang="sv-SE" err="1"/>
              <a:t>QoQ</a:t>
            </a:r>
            <a:r>
              <a:rPr lang="sv-SE"/>
              <a:t> growth!</a:t>
            </a:r>
            <a:endParaRPr lang="en-US"/>
          </a:p>
          <a:p>
            <a:pPr marL="285750" indent="-285750">
              <a:spcBef>
                <a:spcPts val="1000"/>
              </a:spcBef>
              <a:buClr>
                <a:srgbClr val="DC0D15"/>
              </a:buClr>
              <a:buFont typeface="Arial"/>
              <a:buChar char="•"/>
            </a:pPr>
            <a:r>
              <a:rPr lang="en-US">
                <a:solidFill>
                  <a:schemeClr val="tx1">
                    <a:lumMod val="75000"/>
                    <a:lumOff val="25000"/>
                  </a:schemeClr>
                </a:solidFill>
                <a:cs typeface="Arial" panose="020B0604020202020204"/>
              </a:rPr>
              <a:t>New major customer ramping up full scale production – Q2 outlook positive</a:t>
            </a:r>
            <a:endParaRPr lang="en-US">
              <a:solidFill>
                <a:schemeClr val="tx1">
                  <a:lumMod val="75000"/>
                  <a:lumOff val="25000"/>
                </a:schemeClr>
              </a:solidFill>
            </a:endParaRPr>
          </a:p>
        </p:txBody>
      </p:sp>
      <p:graphicFrame>
        <p:nvGraphicFramePr>
          <p:cNvPr id="2" name="Chart 1">
            <a:extLst>
              <a:ext uri="{FF2B5EF4-FFF2-40B4-BE49-F238E27FC236}">
                <a16:creationId xmlns:a16="http://schemas.microsoft.com/office/drawing/2014/main" id="{CD76F489-E4B1-DA1F-FE3A-43FCBC5EA485}"/>
              </a:ext>
            </a:extLst>
          </p:cNvPr>
          <p:cNvGraphicFramePr>
            <a:graphicFrameLocks/>
          </p:cNvGraphicFramePr>
          <p:nvPr/>
        </p:nvGraphicFramePr>
        <p:xfrm>
          <a:off x="719317" y="2305461"/>
          <a:ext cx="10129730" cy="4239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73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18D7-9404-2720-C1DB-D3A00D2EE679}"/>
            </a:ext>
          </a:extLst>
        </p:cNvPr>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63B6E798-ED71-8CFE-F2B7-088BD7448179}"/>
              </a:ext>
            </a:extLst>
          </p:cNvPr>
          <p:cNvSpPr>
            <a:spLocks noGrp="1"/>
          </p:cNvSpPr>
          <p:nvPr>
            <p:ph type="body" sz="quarter" idx="20"/>
          </p:nvPr>
        </p:nvSpPr>
        <p:spPr>
          <a:xfrm>
            <a:off x="2003071" y="655807"/>
            <a:ext cx="8943493" cy="516164"/>
          </a:xfrm>
        </p:spPr>
        <p:txBody>
          <a:bodyPr>
            <a:noAutofit/>
          </a:bodyPr>
          <a:lstStyle/>
          <a:p>
            <a:pPr algn="l"/>
            <a:r>
              <a:rPr lang="sv-SE" sz="3600">
                <a:latin typeface="Arial"/>
                <a:cs typeface="Arial"/>
              </a:rPr>
              <a:t>Q1 2025 - Business Update</a:t>
            </a:r>
            <a:endParaRPr lang="sv-SE">
              <a:latin typeface="Arial"/>
              <a:cs typeface="Arial"/>
            </a:endParaRPr>
          </a:p>
          <a:p>
            <a:endParaRPr lang="en-GB"/>
          </a:p>
        </p:txBody>
      </p:sp>
      <p:sp>
        <p:nvSpPr>
          <p:cNvPr id="4" name="TextBox 3">
            <a:extLst>
              <a:ext uri="{FF2B5EF4-FFF2-40B4-BE49-F238E27FC236}">
                <a16:creationId xmlns:a16="http://schemas.microsoft.com/office/drawing/2014/main" id="{C1870919-148C-0350-162F-472305ADA081}"/>
              </a:ext>
            </a:extLst>
          </p:cNvPr>
          <p:cNvSpPr txBox="1"/>
          <p:nvPr/>
        </p:nvSpPr>
        <p:spPr>
          <a:xfrm>
            <a:off x="880826" y="1335094"/>
            <a:ext cx="10895682" cy="3841564"/>
          </a:xfrm>
          <a:prstGeom prst="rect">
            <a:avLst/>
          </a:prstGeom>
          <a:noFill/>
        </p:spPr>
        <p:txBody>
          <a:bodyPr wrap="square" lIns="91440" tIns="45720" rIns="91440" bIns="45720" anchor="t">
            <a:spAutoFit/>
          </a:bodyPr>
          <a:lstStyle/>
          <a:p>
            <a:pPr>
              <a:spcAft>
                <a:spcPts val="600"/>
              </a:spcAft>
            </a:pPr>
            <a:r>
              <a:rPr lang="en-US" sz="1600" b="1" dirty="0">
                <a:latin typeface="+mj-lt"/>
                <a:ea typeface="+mj-ea"/>
                <a:cs typeface="+mj-cs"/>
              </a:rPr>
              <a:t>Financial Highlights (Q1)</a:t>
            </a:r>
          </a:p>
          <a:p>
            <a:pPr marL="556895" lvl="1" indent="-285750">
              <a:lnSpc>
                <a:spcPct val="120000"/>
              </a:lnSpc>
              <a:buFont typeface="Arial" panose="020B0604020202020204" pitchFamily="34" charset="0"/>
              <a:buChar char="•"/>
            </a:pPr>
            <a:r>
              <a:rPr kumimoji="0" lang="sv-SE" altLang="sv-SE" sz="1600" b="1" i="0" u="none" strike="noStrike" cap="none" normalizeH="0" baseline="0" dirty="0">
                <a:ln>
                  <a:noFill/>
                </a:ln>
                <a:effectLst/>
                <a:latin typeface="Arial"/>
                <a:cs typeface="Arial"/>
              </a:rPr>
              <a:t>Net </a:t>
            </a:r>
            <a:r>
              <a:rPr kumimoji="0" lang="sv-SE" altLang="sv-SE" sz="1600" b="1" i="0" u="none" strike="noStrike" cap="none" normalizeH="0" baseline="0" dirty="0" err="1">
                <a:ln>
                  <a:noFill/>
                </a:ln>
                <a:effectLst/>
                <a:latin typeface="Arial"/>
                <a:cs typeface="Arial"/>
              </a:rPr>
              <a:t>Sales</a:t>
            </a:r>
            <a:r>
              <a:rPr kumimoji="0" lang="sv-SE" altLang="sv-SE" sz="1600" b="1" i="0" u="none" strike="noStrike" cap="none" normalizeH="0" baseline="0" dirty="0">
                <a:ln>
                  <a:noFill/>
                </a:ln>
                <a:effectLst/>
                <a:latin typeface="Arial"/>
                <a:cs typeface="Arial"/>
              </a:rPr>
              <a:t>:</a:t>
            </a:r>
            <a:r>
              <a:rPr kumimoji="0" lang="sv-SE" altLang="sv-SE" sz="1600" b="0" i="0" u="none" strike="noStrike" cap="none" normalizeH="0" baseline="0" dirty="0">
                <a:ln>
                  <a:noFill/>
                </a:ln>
                <a:effectLst/>
                <a:latin typeface="Arial"/>
                <a:cs typeface="Arial"/>
              </a:rPr>
              <a:t> </a:t>
            </a:r>
            <a:r>
              <a:rPr lang="sv-SE" altLang="sv-SE" sz="1600" dirty="0">
                <a:latin typeface="Arial"/>
                <a:cs typeface="Arial"/>
              </a:rPr>
              <a:t>49.3</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mSEK</a:t>
            </a:r>
            <a:r>
              <a:rPr kumimoji="0" lang="sv-SE" altLang="sv-SE" sz="1600" b="0" i="0" u="none" strike="noStrike" cap="none" normalizeH="0" baseline="0" dirty="0">
                <a:ln>
                  <a:noFill/>
                </a:ln>
                <a:effectLst/>
                <a:latin typeface="Arial"/>
                <a:cs typeface="Arial"/>
              </a:rPr>
              <a:t> </a:t>
            </a:r>
            <a:r>
              <a:rPr lang="sv-SE" altLang="sv-SE" sz="1600" dirty="0">
                <a:latin typeface="Arial"/>
                <a:cs typeface="Arial"/>
              </a:rPr>
              <a:t>(53.2</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mSEK</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impacted</a:t>
            </a:r>
            <a:r>
              <a:rPr kumimoji="0" lang="sv-SE" altLang="sv-SE" sz="1600" b="0" i="0" u="none" strike="noStrike" cap="none" normalizeH="0" baseline="0" dirty="0">
                <a:ln>
                  <a:noFill/>
                </a:ln>
                <a:effectLst/>
                <a:latin typeface="Arial"/>
                <a:cs typeface="Arial"/>
              </a:rPr>
              <a:t> by </a:t>
            </a:r>
            <a:r>
              <a:rPr kumimoji="0" lang="sv-SE" altLang="sv-SE" sz="1600" b="0" i="0" u="none" strike="noStrike" cap="none" normalizeH="0" baseline="0" dirty="0" err="1">
                <a:ln>
                  <a:noFill/>
                </a:ln>
                <a:effectLst/>
                <a:latin typeface="Arial"/>
                <a:cs typeface="Arial"/>
              </a:rPr>
              <a:t>continued</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very</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low</a:t>
            </a:r>
            <a:r>
              <a:rPr kumimoji="0" lang="sv-SE" altLang="sv-SE" sz="1600" b="0" i="0" u="none" strike="noStrike" cap="none" normalizeH="0" baseline="0" dirty="0">
                <a:ln>
                  <a:noFill/>
                </a:ln>
                <a:effectLst/>
                <a:latin typeface="Arial"/>
                <a:cs typeface="Arial"/>
              </a:rPr>
              <a:t> call-</a:t>
            </a:r>
            <a:r>
              <a:rPr kumimoji="0" lang="sv-SE" altLang="sv-SE" sz="1600" b="0" i="0" u="none" strike="noStrike" cap="none" normalizeH="0" baseline="0" dirty="0" err="1">
                <a:ln>
                  <a:noFill/>
                </a:ln>
                <a:effectLst/>
                <a:latin typeface="Arial"/>
                <a:cs typeface="Arial"/>
              </a:rPr>
              <a:t>offs</a:t>
            </a:r>
            <a:r>
              <a:rPr lang="sv-SE" altLang="sv-SE" sz="1600" dirty="0">
                <a:latin typeface="Arial"/>
                <a:cs typeface="Arial"/>
              </a:rPr>
              <a:t> from </a:t>
            </a:r>
            <a:r>
              <a:rPr lang="sv-SE" altLang="sv-SE" sz="1600" dirty="0" err="1">
                <a:latin typeface="Arial"/>
                <a:cs typeface="Arial"/>
              </a:rPr>
              <a:t>some</a:t>
            </a:r>
            <a:r>
              <a:rPr lang="sv-SE" altLang="sv-SE" sz="1600" dirty="0">
                <a:latin typeface="Arial"/>
                <a:cs typeface="Arial"/>
              </a:rPr>
              <a:t> major</a:t>
            </a:r>
            <a:r>
              <a:rPr kumimoji="0" lang="sv-SE" altLang="sv-SE" sz="1600" b="0" i="0" u="none" strike="noStrike" cap="none" normalizeH="0" baseline="0" dirty="0">
                <a:ln>
                  <a:noFill/>
                </a:ln>
                <a:effectLst/>
                <a:latin typeface="Arial"/>
                <a:cs typeface="Arial"/>
              </a:rPr>
              <a:t> </a:t>
            </a:r>
            <a:r>
              <a:rPr lang="sv-SE" altLang="sv-SE" sz="1600" dirty="0" err="1">
                <a:latin typeface="Arial"/>
                <a:cs typeface="Arial"/>
              </a:rPr>
              <a:t>customers</a:t>
            </a:r>
            <a:r>
              <a:rPr lang="sv-SE" altLang="sv-SE" sz="1600" dirty="0">
                <a:latin typeface="Arial"/>
                <a:cs typeface="Arial"/>
              </a:rPr>
              <a:t> </a:t>
            </a:r>
            <a:endParaRPr lang="sv-SE" altLang="sv-SE" sz="1600" b="0" i="0" u="none" strike="noStrike" cap="none" normalizeH="0" baseline="0" dirty="0">
              <a:ln>
                <a:noFill/>
              </a:ln>
              <a:effectLst/>
              <a:latin typeface="Arial"/>
              <a:cs typeface="Arial"/>
            </a:endParaRPr>
          </a:p>
          <a:p>
            <a:pPr marL="556895" lvl="1" indent="-285750">
              <a:lnSpc>
                <a:spcPct val="120000"/>
              </a:lnSpc>
              <a:buFont typeface="Arial" panose="020B0604020202020204" pitchFamily="34" charset="0"/>
              <a:buChar char="•"/>
            </a:pPr>
            <a:r>
              <a:rPr kumimoji="0" lang="sv-SE" altLang="sv-SE" sz="1600" b="1" i="0" u="none" strike="noStrike" cap="none" normalizeH="0" baseline="0" dirty="0">
                <a:ln>
                  <a:noFill/>
                </a:ln>
                <a:effectLst/>
                <a:latin typeface="Arial"/>
                <a:cs typeface="Arial"/>
              </a:rPr>
              <a:t>Gross </a:t>
            </a:r>
            <a:r>
              <a:rPr kumimoji="0" lang="sv-SE" altLang="sv-SE" sz="1600" b="1" i="0" u="none" strike="noStrike" cap="none" normalizeH="0" baseline="0" dirty="0" err="1">
                <a:ln>
                  <a:noFill/>
                </a:ln>
                <a:effectLst/>
                <a:latin typeface="Arial"/>
                <a:cs typeface="Arial"/>
              </a:rPr>
              <a:t>Margin</a:t>
            </a:r>
            <a:r>
              <a:rPr kumimoji="0" lang="sv-SE" altLang="sv-SE" sz="1600" b="1" i="0" u="none" strike="noStrike" cap="none" normalizeH="0" baseline="0" dirty="0">
                <a:ln>
                  <a:noFill/>
                </a:ln>
                <a:effectLst/>
                <a:latin typeface="Arial"/>
                <a:cs typeface="Arial"/>
              </a:rPr>
              <a:t>:</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Increased</a:t>
            </a:r>
            <a:r>
              <a:rPr kumimoji="0" lang="sv-SE" altLang="sv-SE" sz="1600" b="0" i="0" u="none" strike="noStrike" cap="none" normalizeH="0" baseline="0" dirty="0">
                <a:ln>
                  <a:noFill/>
                </a:ln>
                <a:effectLst/>
                <a:latin typeface="Arial"/>
                <a:cs typeface="Arial"/>
              </a:rPr>
              <a:t> to 48% (</a:t>
            </a:r>
            <a:r>
              <a:rPr lang="sv-SE" altLang="sv-SE" sz="1600" dirty="0">
                <a:latin typeface="Arial"/>
                <a:cs typeface="Arial"/>
              </a:rPr>
              <a:t>45</a:t>
            </a:r>
            <a:r>
              <a:rPr kumimoji="0" lang="sv-SE" altLang="sv-SE" sz="1600" b="0" i="0" u="none" strike="noStrike" cap="none" normalizeH="0" baseline="0" dirty="0">
                <a:ln>
                  <a:noFill/>
                </a:ln>
                <a:effectLst/>
                <a:latin typeface="Arial"/>
                <a:cs typeface="Arial"/>
              </a:rPr>
              <a:t>%)</a:t>
            </a:r>
            <a:endParaRPr lang="sv-SE" altLang="sv-SE" sz="1600" b="0" i="0" u="none" strike="noStrike" cap="none" normalizeH="0" baseline="0" dirty="0">
              <a:ln>
                <a:noFill/>
              </a:ln>
              <a:effectLst/>
              <a:latin typeface="Arial"/>
              <a:cs typeface="Arial"/>
            </a:endParaRPr>
          </a:p>
          <a:p>
            <a:pPr marL="556895" lvl="1" indent="-285750">
              <a:lnSpc>
                <a:spcPct val="120000"/>
              </a:lnSpc>
              <a:buFont typeface="Arial" panose="020B0604020202020204" pitchFamily="34" charset="0"/>
              <a:buChar char="•"/>
            </a:pPr>
            <a:r>
              <a:rPr kumimoji="0" lang="sv-SE" altLang="sv-SE" sz="1600" b="1" i="0" u="none" strike="noStrike" cap="none" normalizeH="0" baseline="0" dirty="0">
                <a:ln>
                  <a:noFill/>
                </a:ln>
                <a:effectLst/>
                <a:latin typeface="Arial"/>
                <a:cs typeface="Arial"/>
              </a:rPr>
              <a:t>EBITDA</a:t>
            </a:r>
            <a:r>
              <a:rPr lang="sv-SE" altLang="sv-SE" sz="1600" b="1" dirty="0">
                <a:latin typeface="Arial"/>
                <a:cs typeface="Arial"/>
              </a:rPr>
              <a:t>: </a:t>
            </a:r>
            <a:r>
              <a:rPr lang="sv-SE" altLang="sv-SE" sz="1600" dirty="0">
                <a:latin typeface="Arial"/>
                <a:cs typeface="Arial"/>
              </a:rPr>
              <a:t>1.3 </a:t>
            </a:r>
            <a:r>
              <a:rPr lang="sv-SE" altLang="sv-SE" sz="1600" dirty="0" err="1">
                <a:latin typeface="Arial"/>
                <a:cs typeface="Arial"/>
              </a:rPr>
              <a:t>mSEK</a:t>
            </a:r>
            <a:r>
              <a:rPr lang="sv-SE" altLang="sv-SE" sz="1600" dirty="0">
                <a:latin typeface="Arial"/>
                <a:cs typeface="Arial"/>
              </a:rPr>
              <a:t> (2.2 </a:t>
            </a:r>
            <a:r>
              <a:rPr lang="sv-SE" altLang="sv-SE" sz="1600" dirty="0" err="1">
                <a:latin typeface="Arial"/>
                <a:cs typeface="Arial"/>
              </a:rPr>
              <a:t>mSEK</a:t>
            </a:r>
            <a:r>
              <a:rPr lang="sv-SE" altLang="sv-SE" sz="1600" dirty="0">
                <a:latin typeface="Arial"/>
                <a:cs typeface="Arial"/>
              </a:rPr>
              <a:t>)</a:t>
            </a:r>
          </a:p>
          <a:p>
            <a:pPr marL="556895" lvl="1" indent="-285750">
              <a:lnSpc>
                <a:spcPct val="120000"/>
              </a:lnSpc>
              <a:buFont typeface="Arial" panose="020B0604020202020204" pitchFamily="34" charset="0"/>
              <a:buChar char="•"/>
            </a:pPr>
            <a:r>
              <a:rPr kumimoji="0" lang="sv-SE" altLang="sv-SE" sz="1600" b="1" i="0" u="none" strike="noStrike" cap="none" normalizeH="0" baseline="0" dirty="0" err="1">
                <a:ln>
                  <a:noFill/>
                </a:ln>
                <a:effectLst/>
                <a:latin typeface="Arial"/>
                <a:cs typeface="Arial"/>
              </a:rPr>
              <a:t>Financial</a:t>
            </a:r>
            <a:r>
              <a:rPr kumimoji="0" lang="sv-SE" altLang="sv-SE" sz="1600" b="1" i="0" u="none" strike="noStrike" cap="none" normalizeH="0" baseline="0" dirty="0">
                <a:ln>
                  <a:noFill/>
                </a:ln>
                <a:effectLst/>
                <a:latin typeface="Arial"/>
                <a:cs typeface="Arial"/>
              </a:rPr>
              <a:t> </a:t>
            </a:r>
            <a:r>
              <a:rPr kumimoji="0" lang="sv-SE" altLang="sv-SE" sz="1600" b="1" i="0" u="none" strike="noStrike" cap="none" normalizeH="0" baseline="0" dirty="0" err="1">
                <a:ln>
                  <a:noFill/>
                </a:ln>
                <a:effectLst/>
                <a:latin typeface="Arial"/>
                <a:cs typeface="Arial"/>
              </a:rPr>
              <a:t>stability</a:t>
            </a:r>
            <a:r>
              <a:rPr kumimoji="0" lang="sv-SE" altLang="sv-SE" sz="1600" b="1"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achieved</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funded</a:t>
            </a:r>
            <a:r>
              <a:rPr kumimoji="0" lang="sv-SE" altLang="sv-SE" sz="1600" b="0" i="0" u="none" strike="noStrike" cap="none" normalizeH="0" baseline="0" dirty="0">
                <a:ln>
                  <a:noFill/>
                </a:ln>
                <a:effectLst/>
                <a:latin typeface="Arial"/>
                <a:cs typeface="Arial"/>
              </a:rPr>
              <a:t> by </a:t>
            </a:r>
            <a:r>
              <a:rPr kumimoji="0" lang="sv-SE" altLang="sv-SE" sz="1600" b="0" i="0" u="none" strike="noStrike" cap="none" normalizeH="0" baseline="0" dirty="0" err="1">
                <a:ln>
                  <a:noFill/>
                </a:ln>
                <a:effectLst/>
                <a:latin typeface="Arial"/>
                <a:cs typeface="Arial"/>
              </a:rPr>
              <a:t>self-generated</a:t>
            </a:r>
            <a:r>
              <a:rPr kumimoji="0" lang="sv-SE" altLang="sv-SE" sz="1600" b="0" i="0" u="none" strike="noStrike" cap="none" normalizeH="0" baseline="0" dirty="0">
                <a:ln>
                  <a:noFill/>
                </a:ln>
                <a:effectLst/>
                <a:latin typeface="Arial"/>
                <a:cs typeface="Arial"/>
              </a:rPr>
              <a:t> cash </a:t>
            </a:r>
            <a:r>
              <a:rPr kumimoji="0" lang="sv-SE" altLang="sv-SE" sz="1600" b="0" i="0" u="none" strike="noStrike" cap="none" normalizeH="0" baseline="0" dirty="0" err="1">
                <a:ln>
                  <a:noFill/>
                </a:ln>
                <a:effectLst/>
                <a:latin typeface="Arial"/>
                <a:cs typeface="Arial"/>
              </a:rPr>
              <a:t>flows</a:t>
            </a:r>
            <a:r>
              <a:rPr kumimoji="0" lang="sv-SE" altLang="sv-SE" sz="1600" b="0" i="0" u="none" strike="noStrike" cap="none" normalizeH="0" baseline="0" dirty="0">
                <a:ln>
                  <a:noFill/>
                </a:ln>
                <a:effectLst/>
                <a:latin typeface="Arial"/>
                <a:cs typeface="Arial"/>
              </a:rPr>
              <a:t>; 25 </a:t>
            </a:r>
            <a:r>
              <a:rPr kumimoji="0" lang="sv-SE" altLang="sv-SE" sz="1600" b="0" i="0" u="none" strike="noStrike" cap="none" normalizeH="0" baseline="0" dirty="0" err="1">
                <a:ln>
                  <a:noFill/>
                </a:ln>
                <a:effectLst/>
                <a:latin typeface="Arial"/>
                <a:cs typeface="Arial"/>
              </a:rPr>
              <a:t>mSEK</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credit</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facility</a:t>
            </a:r>
            <a:r>
              <a:rPr kumimoji="0" lang="sv-SE" altLang="sv-SE" sz="1600" b="0" i="0" u="none" strike="noStrike" cap="none" normalizeH="0" baseline="0" dirty="0">
                <a:ln>
                  <a:noFill/>
                </a:ln>
                <a:effectLst/>
                <a:latin typeface="Arial"/>
                <a:cs typeface="Arial"/>
              </a:rPr>
              <a:t> </a:t>
            </a:r>
            <a:r>
              <a:rPr kumimoji="0" lang="sv-SE" altLang="sv-SE" sz="1600" b="0" i="0" u="none" strike="noStrike" cap="none" normalizeH="0" baseline="0" dirty="0" err="1">
                <a:ln>
                  <a:noFill/>
                </a:ln>
                <a:effectLst/>
                <a:latin typeface="Arial"/>
                <a:cs typeface="Arial"/>
              </a:rPr>
              <a:t>unused</a:t>
            </a:r>
            <a:endParaRPr lang="sv-SE" altLang="sv-SE" sz="1600" dirty="0" err="1">
              <a:latin typeface="+mj-lt"/>
              <a:ea typeface="+mj-ea"/>
              <a:cs typeface="Arial" panose="020B0604020202020204"/>
            </a:endParaRPr>
          </a:p>
          <a:p>
            <a:pPr marL="271145" lvl="1">
              <a:lnSpc>
                <a:spcPct val="120000"/>
              </a:lnSpc>
            </a:pPr>
            <a:endParaRPr lang="en-US" sz="1100">
              <a:latin typeface="+mj-lt"/>
              <a:ea typeface="+mj-ea"/>
              <a:cs typeface="Arial"/>
            </a:endParaRPr>
          </a:p>
          <a:p>
            <a:pPr>
              <a:lnSpc>
                <a:spcPct val="120000"/>
              </a:lnSpc>
            </a:pPr>
            <a:r>
              <a:rPr lang="en-US" sz="1600" b="1" dirty="0">
                <a:latin typeface="+mj-lt"/>
                <a:ea typeface="+mj-ea"/>
                <a:cs typeface="+mj-cs"/>
              </a:rPr>
              <a:t>Increasing Market Activities (during and after quarter end)</a:t>
            </a:r>
            <a:endParaRPr lang="en-US" sz="1600" b="1" dirty="0">
              <a:latin typeface="+mj-lt"/>
              <a:ea typeface="+mj-ea"/>
              <a:cs typeface="Arial"/>
            </a:endParaRPr>
          </a:p>
          <a:p>
            <a:pPr marL="556895" lvl="1" indent="-285750">
              <a:lnSpc>
                <a:spcPct val="120000"/>
              </a:lnSpc>
              <a:buFont typeface="Arial" panose="020B0604020202020204" pitchFamily="34" charset="0"/>
              <a:buChar char="•"/>
            </a:pPr>
            <a:r>
              <a:rPr lang="sv-SE" altLang="sv-SE" sz="1600" dirty="0" err="1">
                <a:latin typeface="Arial"/>
                <a:cs typeface="Arial"/>
              </a:rPr>
              <a:t>Collaboration</a:t>
            </a:r>
            <a:r>
              <a:rPr lang="sv-SE" altLang="sv-SE" sz="1600" dirty="0">
                <a:latin typeface="Arial"/>
                <a:cs typeface="Arial"/>
              </a:rPr>
              <a:t> </a:t>
            </a:r>
            <a:r>
              <a:rPr lang="sv-SE" altLang="sv-SE" sz="1600" dirty="0" err="1">
                <a:latin typeface="Arial"/>
                <a:cs typeface="Arial"/>
              </a:rPr>
              <a:t>with</a:t>
            </a:r>
            <a:r>
              <a:rPr lang="sv-SE" altLang="sv-SE" sz="1600" dirty="0">
                <a:latin typeface="Arial"/>
                <a:cs typeface="Arial"/>
              </a:rPr>
              <a:t> Kullaplast on </a:t>
            </a:r>
            <a:r>
              <a:rPr lang="sv-SE" altLang="sv-SE" sz="1600" dirty="0" err="1">
                <a:latin typeface="Arial"/>
                <a:cs typeface="Arial"/>
              </a:rPr>
              <a:t>blown</a:t>
            </a:r>
            <a:r>
              <a:rPr lang="sv-SE" altLang="sv-SE" sz="1600" dirty="0">
                <a:latin typeface="Arial"/>
                <a:cs typeface="Arial"/>
              </a:rPr>
              <a:t> film </a:t>
            </a:r>
            <a:r>
              <a:rPr lang="sv-SE" altLang="sv-SE" sz="1600" dirty="0" err="1">
                <a:latin typeface="Arial"/>
                <a:cs typeface="Arial"/>
              </a:rPr>
              <a:t>attracted</a:t>
            </a:r>
            <a:r>
              <a:rPr lang="sv-SE" altLang="sv-SE" sz="1600" dirty="0">
                <a:latin typeface="Arial"/>
                <a:cs typeface="Arial"/>
              </a:rPr>
              <a:t> </a:t>
            </a:r>
            <a:r>
              <a:rPr lang="sv-SE" altLang="sv-SE" sz="1600" i="1" dirty="0" err="1">
                <a:latin typeface="Arial"/>
                <a:cs typeface="Arial"/>
              </a:rPr>
              <a:t>substantial</a:t>
            </a:r>
            <a:r>
              <a:rPr lang="sv-SE" altLang="sv-SE" sz="1600" dirty="0">
                <a:latin typeface="Arial"/>
                <a:cs typeface="Arial"/>
              </a:rPr>
              <a:t> international </a:t>
            </a:r>
            <a:r>
              <a:rPr lang="sv-SE" altLang="sv-SE" sz="1600" dirty="0" err="1">
                <a:latin typeface="Arial"/>
                <a:cs typeface="Arial"/>
              </a:rPr>
              <a:t>interest</a:t>
            </a:r>
            <a:endParaRPr lang="sv-SE" altLang="sv-SE" sz="1600" dirty="0">
              <a:latin typeface="Arial"/>
              <a:cs typeface="Arial"/>
            </a:endParaRPr>
          </a:p>
          <a:p>
            <a:pPr marL="556895" lvl="1" indent="-285750">
              <a:lnSpc>
                <a:spcPct val="120000"/>
              </a:lnSpc>
              <a:buFont typeface="Arial" panose="020B0604020202020204" pitchFamily="34" charset="0"/>
              <a:buChar char="•"/>
            </a:pPr>
            <a:r>
              <a:rPr lang="sv-SE" altLang="sv-SE" sz="1600" dirty="0" err="1">
                <a:latin typeface="Arial"/>
                <a:cs typeface="Arial"/>
              </a:rPr>
              <a:t>Continued</a:t>
            </a:r>
            <a:r>
              <a:rPr lang="sv-SE" altLang="sv-SE" sz="1600" dirty="0">
                <a:latin typeface="Arial"/>
                <a:cs typeface="Arial"/>
              </a:rPr>
              <a:t> </a:t>
            </a:r>
            <a:r>
              <a:rPr lang="sv-SE" altLang="sv-SE" sz="1600" dirty="0" err="1">
                <a:latin typeface="Arial"/>
                <a:cs typeface="Arial"/>
              </a:rPr>
              <a:t>very</a:t>
            </a:r>
            <a:r>
              <a:rPr lang="sv-SE" altLang="sv-SE" sz="1600" dirty="0">
                <a:latin typeface="Arial"/>
                <a:cs typeface="Arial"/>
              </a:rPr>
              <a:t> strong </a:t>
            </a:r>
            <a:r>
              <a:rPr lang="sv-SE" altLang="sv-SE" sz="1600" dirty="0" err="1">
                <a:latin typeface="Arial"/>
                <a:cs typeface="Arial"/>
              </a:rPr>
              <a:t>inflow</a:t>
            </a:r>
            <a:r>
              <a:rPr lang="sv-SE" altLang="sv-SE" sz="1600" dirty="0">
                <a:latin typeface="Arial"/>
                <a:cs typeface="Arial"/>
              </a:rPr>
              <a:t> </a:t>
            </a:r>
            <a:r>
              <a:rPr lang="sv-SE" altLang="sv-SE" sz="1600" dirty="0" err="1">
                <a:latin typeface="Arial"/>
                <a:cs typeface="Arial"/>
              </a:rPr>
              <a:t>of</a:t>
            </a:r>
            <a:r>
              <a:rPr lang="sv-SE" altLang="sv-SE" sz="1600" dirty="0">
                <a:latin typeface="Arial"/>
                <a:cs typeface="Arial"/>
              </a:rPr>
              <a:t> new potential </a:t>
            </a:r>
            <a:r>
              <a:rPr lang="sv-SE" altLang="sv-SE" sz="1600" dirty="0" err="1">
                <a:latin typeface="Arial"/>
                <a:cs typeface="Arial"/>
              </a:rPr>
              <a:t>customers</a:t>
            </a:r>
            <a:r>
              <a:rPr lang="sv-SE" altLang="sv-SE" sz="1600" dirty="0">
                <a:latin typeface="Arial"/>
                <a:cs typeface="Arial"/>
              </a:rPr>
              <a:t>, </a:t>
            </a:r>
            <a:r>
              <a:rPr lang="sv-SE" altLang="sv-SE" sz="1600" dirty="0" err="1">
                <a:latin typeface="Arial"/>
                <a:cs typeface="Arial"/>
              </a:rPr>
              <a:t>especially</a:t>
            </a:r>
            <a:r>
              <a:rPr lang="sv-SE" altLang="sv-SE" sz="1600" dirty="0">
                <a:latin typeface="Arial"/>
                <a:cs typeface="Arial"/>
              </a:rPr>
              <a:t> </a:t>
            </a:r>
            <a:r>
              <a:rPr lang="sv-SE" altLang="sv-SE" sz="1600" dirty="0" err="1">
                <a:latin typeface="Arial"/>
                <a:cs typeface="Arial"/>
              </a:rPr>
              <a:t>within</a:t>
            </a:r>
            <a:r>
              <a:rPr lang="sv-SE" altLang="sv-SE" sz="1600" dirty="0">
                <a:latin typeface="Arial"/>
                <a:cs typeface="Arial"/>
              </a:rPr>
              <a:t> Recycling</a:t>
            </a:r>
            <a:endParaRPr lang="sv-SE" dirty="0"/>
          </a:p>
          <a:p>
            <a:pPr marL="556895" lvl="1" indent="-285750">
              <a:lnSpc>
                <a:spcPct val="120000"/>
              </a:lnSpc>
              <a:buFont typeface="Arial" panose="020B0604020202020204" pitchFamily="34" charset="0"/>
              <a:buChar char="•"/>
            </a:pPr>
            <a:r>
              <a:rPr lang="sv-SE" altLang="sv-SE" sz="1600" dirty="0" err="1">
                <a:latin typeface="Arial"/>
                <a:cs typeface="Arial"/>
              </a:rPr>
              <a:t>Hired</a:t>
            </a:r>
            <a:r>
              <a:rPr lang="sv-SE" altLang="sv-SE" sz="1600" dirty="0">
                <a:latin typeface="Arial"/>
                <a:cs typeface="Arial"/>
              </a:rPr>
              <a:t> </a:t>
            </a:r>
            <a:r>
              <a:rPr lang="sv-SE" altLang="sv-SE" sz="1600" dirty="0" err="1">
                <a:latin typeface="Arial"/>
                <a:cs typeface="Arial"/>
              </a:rPr>
              <a:t>five</a:t>
            </a:r>
            <a:r>
              <a:rPr lang="sv-SE" altLang="sv-SE" sz="1600" dirty="0">
                <a:latin typeface="Arial"/>
                <a:cs typeface="Arial"/>
              </a:rPr>
              <a:t> (5) new </a:t>
            </a:r>
            <a:r>
              <a:rPr lang="sv-SE" altLang="sv-SE" sz="1600" dirty="0" err="1">
                <a:latin typeface="Arial"/>
                <a:cs typeface="Arial"/>
              </a:rPr>
              <a:t>machine</a:t>
            </a:r>
            <a:r>
              <a:rPr lang="sv-SE" altLang="sv-SE" sz="1600" dirty="0">
                <a:latin typeface="Arial"/>
                <a:cs typeface="Arial"/>
              </a:rPr>
              <a:t> operators to the Lomma plant, to </a:t>
            </a:r>
            <a:r>
              <a:rPr lang="sv-SE" altLang="sv-SE" sz="1600" dirty="0" err="1">
                <a:latin typeface="Arial"/>
                <a:cs typeface="Arial"/>
              </a:rPr>
              <a:t>handle</a:t>
            </a:r>
            <a:r>
              <a:rPr lang="sv-SE" altLang="sv-SE" sz="1600" dirty="0">
                <a:latin typeface="Arial"/>
                <a:cs typeface="Arial"/>
              </a:rPr>
              <a:t> increasing </a:t>
            </a:r>
            <a:r>
              <a:rPr lang="sv-SE" altLang="sv-SE" sz="1600" dirty="0" err="1">
                <a:latin typeface="Arial"/>
                <a:cs typeface="Arial"/>
              </a:rPr>
              <a:t>volumes</a:t>
            </a:r>
            <a:endParaRPr lang="sv-SE" altLang="sv-SE" sz="1600" dirty="0">
              <a:latin typeface="Arial"/>
              <a:cs typeface="Arial"/>
            </a:endParaRPr>
          </a:p>
          <a:p>
            <a:pPr marL="556895" lvl="1" indent="-285750">
              <a:lnSpc>
                <a:spcPct val="120000"/>
              </a:lnSpc>
              <a:buFont typeface="Arial" panose="020B0604020202020204" pitchFamily="34" charset="0"/>
              <a:buChar char="•"/>
            </a:pPr>
            <a:r>
              <a:rPr lang="sv-SE" altLang="sv-SE" sz="1600" dirty="0" err="1">
                <a:latin typeface="Arial"/>
                <a:cs typeface="Arial"/>
              </a:rPr>
              <a:t>Successful</a:t>
            </a:r>
            <a:r>
              <a:rPr lang="sv-SE" altLang="sv-SE" sz="1600" dirty="0">
                <a:latin typeface="Arial"/>
                <a:cs typeface="Arial"/>
              </a:rPr>
              <a:t> participation at PRSE in Amsterdam (April), </a:t>
            </a:r>
            <a:r>
              <a:rPr lang="sv-SE" altLang="sv-SE" sz="1600" dirty="0" err="1">
                <a:latin typeface="Arial"/>
                <a:cs typeface="Arial"/>
              </a:rPr>
              <a:t>preparing</a:t>
            </a:r>
            <a:r>
              <a:rPr lang="sv-SE" altLang="sv-SE" sz="1600" dirty="0">
                <a:latin typeface="Arial"/>
                <a:cs typeface="Arial"/>
              </a:rPr>
              <a:t> for Plastteknik (SE) and Mumbai recycling fair</a:t>
            </a:r>
          </a:p>
          <a:p>
            <a:pPr marL="556895" lvl="1" indent="-285750">
              <a:lnSpc>
                <a:spcPct val="120000"/>
              </a:lnSpc>
              <a:buFont typeface="Arial" panose="020B0604020202020204" pitchFamily="34" charset="0"/>
              <a:buChar char="•"/>
            </a:pPr>
            <a:r>
              <a:rPr lang="sv-SE" altLang="sv-SE" sz="1600" dirty="0">
                <a:cs typeface="Arial"/>
              </a:rPr>
              <a:t>Credit </a:t>
            </a:r>
            <a:r>
              <a:rPr lang="sv-SE" altLang="sv-SE" sz="1600" dirty="0" err="1">
                <a:cs typeface="Arial"/>
              </a:rPr>
              <a:t>facility</a:t>
            </a:r>
            <a:r>
              <a:rPr lang="sv-SE" altLang="sv-SE" sz="1600" dirty="0">
                <a:cs typeface="Arial"/>
              </a:rPr>
              <a:t> </a:t>
            </a:r>
            <a:r>
              <a:rPr lang="sv-SE" altLang="sv-SE" sz="1600" dirty="0" err="1">
                <a:cs typeface="Arial"/>
              </a:rPr>
              <a:t>increased</a:t>
            </a:r>
            <a:r>
              <a:rPr lang="sv-SE" altLang="sv-SE" sz="1600" dirty="0">
                <a:cs typeface="Arial"/>
              </a:rPr>
              <a:t> to 25 MSEK, </a:t>
            </a:r>
            <a:r>
              <a:rPr lang="sv-SE" altLang="sv-SE" sz="1600" dirty="0" err="1">
                <a:cs typeface="Arial"/>
              </a:rPr>
              <a:t>with</a:t>
            </a:r>
            <a:r>
              <a:rPr lang="sv-SE" altLang="sv-SE" sz="1600" dirty="0">
                <a:cs typeface="Arial"/>
              </a:rPr>
              <a:t> support from EKN (Swedish Export Credit Agency)</a:t>
            </a:r>
          </a:p>
          <a:p>
            <a:pPr marL="556895" lvl="1" indent="-285750">
              <a:lnSpc>
                <a:spcPct val="120000"/>
              </a:lnSpc>
              <a:buFont typeface="Arial" panose="020B0604020202020204" pitchFamily="34" charset="0"/>
              <a:buChar char="•"/>
            </a:pPr>
            <a:r>
              <a:rPr lang="sv-SE" altLang="sv-SE" sz="1600" dirty="0" err="1">
                <a:cs typeface="Arial"/>
              </a:rPr>
              <a:t>Successful</a:t>
            </a:r>
            <a:r>
              <a:rPr lang="sv-SE" altLang="sv-SE" sz="1600" dirty="0">
                <a:cs typeface="Arial"/>
              </a:rPr>
              <a:t> </a:t>
            </a:r>
            <a:r>
              <a:rPr lang="sv-SE" altLang="sv-SE" sz="1600" dirty="0" err="1">
                <a:cs typeface="Arial"/>
              </a:rPr>
              <a:t>completion</a:t>
            </a:r>
            <a:r>
              <a:rPr lang="sv-SE" altLang="sv-SE" sz="1600" dirty="0">
                <a:cs typeface="Arial"/>
              </a:rPr>
              <a:t> </a:t>
            </a:r>
            <a:r>
              <a:rPr lang="sv-SE" altLang="sv-SE" sz="1600" dirty="0" err="1">
                <a:cs typeface="Arial"/>
              </a:rPr>
              <a:t>of</a:t>
            </a:r>
            <a:r>
              <a:rPr lang="sv-SE" altLang="sv-SE" sz="1600" dirty="0">
                <a:cs typeface="Arial"/>
              </a:rPr>
              <a:t> the TAPE-X (TAPE Extreme) </a:t>
            </a:r>
            <a:r>
              <a:rPr lang="sv-SE" altLang="sv-SE" sz="1600" dirty="0" err="1">
                <a:cs typeface="Arial"/>
              </a:rPr>
              <a:t>project</a:t>
            </a:r>
            <a:r>
              <a:rPr lang="sv-SE" altLang="sv-SE" sz="1600" dirty="0">
                <a:cs typeface="Arial"/>
              </a:rPr>
              <a:t>, </a:t>
            </a:r>
            <a:r>
              <a:rPr lang="sv-SE" altLang="sv-SE" sz="1600" dirty="0" err="1">
                <a:cs typeface="Arial"/>
              </a:rPr>
              <a:t>funded</a:t>
            </a:r>
            <a:r>
              <a:rPr lang="sv-SE" altLang="sv-SE" sz="1600" dirty="0">
                <a:cs typeface="Arial"/>
              </a:rPr>
              <a:t> by </a:t>
            </a:r>
            <a:r>
              <a:rPr lang="sv-SE" altLang="sv-SE" sz="1600" dirty="0" err="1">
                <a:cs typeface="Arial"/>
              </a:rPr>
              <a:t>Innovate</a:t>
            </a:r>
            <a:r>
              <a:rPr lang="sv-SE" altLang="sv-SE" sz="1600" dirty="0">
                <a:cs typeface="Arial"/>
              </a:rPr>
              <a:t> UK</a:t>
            </a:r>
          </a:p>
        </p:txBody>
      </p:sp>
    </p:spTree>
    <p:extLst>
      <p:ext uri="{BB962C8B-B14F-4D97-AF65-F5344CB8AC3E}">
        <p14:creationId xmlns:p14="http://schemas.microsoft.com/office/powerpoint/2010/main" val="2059416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EC26665F-ECF8-468D-9B7D-AEF5DE154837}"/>
              </a:ext>
            </a:extLst>
          </p:cNvPr>
          <p:cNvSpPr txBox="1"/>
          <p:nvPr/>
        </p:nvSpPr>
        <p:spPr>
          <a:xfrm>
            <a:off x="11245613" y="6071234"/>
            <a:ext cx="483073" cy="411481"/>
          </a:xfrm>
          <a:prstGeom prst="rect">
            <a:avLst/>
          </a:prstGeom>
        </p:spPr>
        <p:style>
          <a:lnRef idx="1">
            <a:schemeClr val="accent5"/>
          </a:lnRef>
          <a:fillRef idx="3">
            <a:schemeClr val="accent5"/>
          </a:fillRef>
          <a:effectRef idx="2">
            <a:schemeClr val="accent5"/>
          </a:effectRef>
          <a:fontRef idx="minor">
            <a:schemeClr val="lt1"/>
          </a:fontRef>
        </p:style>
        <p:txBody>
          <a:bodyPr vert="horz" wrap="square" lIns="72000" tIns="72000" rIns="72000" bIns="72000" rtlCol="0">
            <a:noAutofit/>
          </a:bodyPr>
          <a:lstStyle/>
          <a:p>
            <a:pPr marR="0" algn="ctr" defTabSz="914400" rtl="0" eaLnBrk="1" fontAlgn="auto" latinLnBrk="0" hangingPunct="1">
              <a:lnSpc>
                <a:spcPct val="100000"/>
              </a:lnSpc>
              <a:spcBef>
                <a:spcPts val="1000"/>
              </a:spcBef>
              <a:spcAft>
                <a:spcPts val="0"/>
              </a:spcAft>
              <a:buClr>
                <a:srgbClr val="DC0D15"/>
              </a:buClr>
              <a:buSzTx/>
              <a:tabLst/>
            </a:pPr>
            <a:r>
              <a:rPr lang="sv-SE">
                <a:solidFill>
                  <a:schemeClr val="tx1">
                    <a:lumMod val="75000"/>
                    <a:lumOff val="25000"/>
                  </a:schemeClr>
                </a:solidFill>
              </a:rPr>
              <a:t>13</a:t>
            </a:r>
            <a:endParaRPr kumimoji="0" lang="en-GB"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9" name="TextBox 8">
            <a:extLst>
              <a:ext uri="{FF2B5EF4-FFF2-40B4-BE49-F238E27FC236}">
                <a16:creationId xmlns:a16="http://schemas.microsoft.com/office/drawing/2014/main" id="{09290596-638D-466D-A484-62AEF3D4BD12}"/>
              </a:ext>
            </a:extLst>
          </p:cNvPr>
          <p:cNvSpPr txBox="1"/>
          <p:nvPr/>
        </p:nvSpPr>
        <p:spPr>
          <a:xfrm>
            <a:off x="7946796" y="1795835"/>
            <a:ext cx="4034672" cy="4019550"/>
          </a:xfrm>
          <a:prstGeom prst="rect">
            <a:avLst/>
          </a:prstGeom>
        </p:spPr>
        <p:txBody>
          <a:bodyPr vert="horz" wrap="square" lIns="72000" tIns="72000" rIns="72000" bIns="72000" rtlCol="0" anchor="t">
            <a:noAutofit/>
          </a:bodyPr>
          <a:lstStyle/>
          <a:p>
            <a:pPr marR="0" algn="l" defTabSz="914400" rtl="0" eaLnBrk="1" fontAlgn="auto" latinLnBrk="0" hangingPunct="1">
              <a:lnSpc>
                <a:spcPct val="100000"/>
              </a:lnSpc>
              <a:spcBef>
                <a:spcPts val="1000"/>
              </a:spcBef>
              <a:spcAft>
                <a:spcPts val="0"/>
              </a:spcAft>
              <a:buClr>
                <a:srgbClr val="DC0D15"/>
              </a:buClr>
              <a:buSzTx/>
              <a:tabLst/>
            </a:pPr>
            <a:r>
              <a:rPr lang="sv-SE" sz="1400" b="1" err="1">
                <a:solidFill>
                  <a:schemeClr val="bg2"/>
                </a:solidFill>
                <a:latin typeface="Arial"/>
                <a:cs typeface="Arial"/>
              </a:rPr>
              <a:t>Financial</a:t>
            </a:r>
            <a:r>
              <a:rPr lang="sv-SE" sz="1400" b="1">
                <a:solidFill>
                  <a:schemeClr val="bg2"/>
                </a:solidFill>
                <a:latin typeface="Arial"/>
                <a:cs typeface="Arial"/>
              </a:rPr>
              <a:t> </a:t>
            </a:r>
            <a:r>
              <a:rPr lang="sv-SE" sz="1400" b="1" err="1">
                <a:solidFill>
                  <a:schemeClr val="bg2"/>
                </a:solidFill>
                <a:latin typeface="Arial"/>
                <a:cs typeface="Arial"/>
              </a:rPr>
              <a:t>comments</a:t>
            </a:r>
            <a:r>
              <a:rPr lang="sv-SE" sz="1400" b="1">
                <a:solidFill>
                  <a:schemeClr val="bg2"/>
                </a:solidFill>
                <a:latin typeface="Arial"/>
                <a:cs typeface="Arial"/>
              </a:rPr>
              <a:t> for the </a:t>
            </a:r>
            <a:r>
              <a:rPr lang="sv-SE" sz="1400" b="1" err="1">
                <a:solidFill>
                  <a:schemeClr val="bg2"/>
                </a:solidFill>
                <a:latin typeface="Arial"/>
                <a:cs typeface="Arial"/>
              </a:rPr>
              <a:t>quarter</a:t>
            </a:r>
            <a:endParaRPr lang="sv-SE" sz="1400" b="1">
              <a:solidFill>
                <a:schemeClr val="bg2"/>
              </a:solidFill>
              <a:latin typeface="Arial"/>
              <a:cs typeface="Arial"/>
            </a:endParaRPr>
          </a:p>
          <a:p>
            <a:pPr marL="285750" indent="-285750">
              <a:buClr>
                <a:schemeClr val="accent3"/>
              </a:buClr>
              <a:buFont typeface="Arial" panose="020B0604020202020204" pitchFamily="34" charset="0"/>
              <a:buChar char="•"/>
            </a:pPr>
            <a:endParaRPr lang="sv-SE" sz="1400" b="1">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chemeClr val="accent3"/>
              </a:buClr>
              <a:buFont typeface="Arial" panose="020B0604020202020204" pitchFamily="34" charset="0"/>
              <a:buChar char="•"/>
            </a:pPr>
            <a:r>
              <a:rPr lang="en-US" sz="1200">
                <a:solidFill>
                  <a:schemeClr val="bg2"/>
                </a:solidFill>
                <a:latin typeface="Arial"/>
                <a:cs typeface="Arial"/>
              </a:rPr>
              <a:t>Net sales in Q1 amounted to MSEK 49.2 compared to MSEK 53.2 in Q1 2024.</a:t>
            </a:r>
          </a:p>
          <a:p>
            <a:pPr marL="285750" indent="-285750">
              <a:spcBef>
                <a:spcPts val="600"/>
              </a:spcBef>
              <a:buClr>
                <a:schemeClr val="accent3"/>
              </a:buClr>
              <a:buFont typeface="Arial" panose="020B0604020202020204" pitchFamily="34" charset="0"/>
              <a:buChar char="•"/>
            </a:pPr>
            <a:r>
              <a:rPr lang="en-US" sz="1200">
                <a:solidFill>
                  <a:schemeClr val="bg2"/>
                </a:solidFill>
                <a:latin typeface="Arial"/>
                <a:cs typeface="Arial"/>
              </a:rPr>
              <a:t>Margin in Q1 was 48% compared to 45% in Q1 2024.</a:t>
            </a:r>
          </a:p>
          <a:p>
            <a:pPr marL="285750" indent="-285750">
              <a:spcBef>
                <a:spcPts val="600"/>
              </a:spcBef>
              <a:buClr>
                <a:schemeClr val="accent3"/>
              </a:buClr>
              <a:buFont typeface="Arial" panose="020B0604020202020204" pitchFamily="34" charset="0"/>
              <a:buChar char="•"/>
            </a:pPr>
            <a:r>
              <a:rPr lang="en-US" sz="1200">
                <a:solidFill>
                  <a:schemeClr val="bg2"/>
                </a:solidFill>
                <a:latin typeface="Arial"/>
                <a:cs typeface="Arial"/>
              </a:rPr>
              <a:t>EBITDA amounted to +1.3 (+2.2) MSEK in the quarter.</a:t>
            </a:r>
          </a:p>
          <a:p>
            <a:pPr marL="285750" indent="-285750">
              <a:spcBef>
                <a:spcPts val="600"/>
              </a:spcBef>
              <a:buClr>
                <a:schemeClr val="accent3"/>
              </a:buClr>
              <a:buFont typeface="Arial" panose="020B0604020202020204" pitchFamily="34" charset="0"/>
              <a:buChar char="•"/>
            </a:pPr>
            <a:r>
              <a:rPr lang="en-US" sz="1200">
                <a:solidFill>
                  <a:schemeClr val="bg2"/>
                </a:solidFill>
                <a:latin typeface="Arial"/>
                <a:cs typeface="Arial"/>
              </a:rPr>
              <a:t>Cash flow from operations amounted to                   MSEK +1.9 (+3.6) MSEK.</a:t>
            </a:r>
          </a:p>
          <a:p>
            <a:pPr marL="285750" indent="-285750">
              <a:spcBef>
                <a:spcPts val="600"/>
              </a:spcBef>
              <a:buClr>
                <a:schemeClr val="accent3"/>
              </a:buClr>
              <a:buFont typeface="Arial" panose="020B0604020202020204" pitchFamily="34" charset="0"/>
              <a:buChar char="•"/>
            </a:pPr>
            <a:r>
              <a:rPr lang="en-US" sz="1200">
                <a:solidFill>
                  <a:schemeClr val="bg2"/>
                </a:solidFill>
                <a:latin typeface="Arial"/>
                <a:cs typeface="Arial"/>
              </a:rPr>
              <a:t>Cash and bank balance at the end of the quarter amounted to 26.1 </a:t>
            </a:r>
            <a:r>
              <a:rPr lang="en-US" sz="1200" err="1">
                <a:solidFill>
                  <a:schemeClr val="bg2"/>
                </a:solidFill>
                <a:latin typeface="Arial"/>
                <a:cs typeface="Arial"/>
              </a:rPr>
              <a:t>mSEK</a:t>
            </a:r>
            <a:r>
              <a:rPr lang="en-US" sz="1200">
                <a:solidFill>
                  <a:schemeClr val="bg2"/>
                </a:solidFill>
                <a:latin typeface="Arial"/>
                <a:cs typeface="Arial"/>
              </a:rPr>
              <a:t> including a credit facility of MSEK 25.</a:t>
            </a:r>
            <a:endParaRPr lang="en-US" sz="1200" i="1">
              <a:solidFill>
                <a:schemeClr val="bg2"/>
              </a:solidFill>
              <a:highlight>
                <a:srgbClr val="FFFF00"/>
              </a:highlight>
              <a:latin typeface="Arial"/>
              <a:cs typeface="Arial"/>
            </a:endParaRPr>
          </a:p>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0" name="Platshållare för text 1">
            <a:extLst>
              <a:ext uri="{FF2B5EF4-FFF2-40B4-BE49-F238E27FC236}">
                <a16:creationId xmlns:a16="http://schemas.microsoft.com/office/drawing/2014/main" id="{91B3205D-EA20-D1A0-4D59-3EE07B829C66}"/>
              </a:ext>
            </a:extLst>
          </p:cNvPr>
          <p:cNvSpPr txBox="1">
            <a:spLocks/>
          </p:cNvSpPr>
          <p:nvPr/>
        </p:nvSpPr>
        <p:spPr>
          <a:xfrm>
            <a:off x="2003071" y="655807"/>
            <a:ext cx="8943493" cy="516164"/>
          </a:xfrm>
          <a:prstGeom prst="rect">
            <a:avLst/>
          </a:prstGeom>
        </p:spPr>
        <p:txBody>
          <a:bodyPr lIns="0" tIns="0" rIns="0" bIns="0" anchor="t" anchorCtr="0">
            <a:noAutofit/>
          </a:bodyPr>
          <a:lstStyle>
            <a:lvl1pPr marL="0" indent="0" algn="ctr" defTabSz="914400" rtl="0" eaLnBrk="1" latinLnBrk="0" hangingPunct="1">
              <a:lnSpc>
                <a:spcPts val="4000"/>
              </a:lnSpc>
              <a:spcBef>
                <a:spcPts val="1000"/>
              </a:spcBef>
              <a:buClr>
                <a:srgbClr val="DC0D15"/>
              </a:buClr>
              <a:buFontTx/>
              <a:buNone/>
              <a:defRPr sz="4000" b="1" i="0" kern="1200">
                <a:solidFill>
                  <a:schemeClr val="tx2"/>
                </a:solidFill>
                <a:latin typeface="Arial" panose="020B0604020202020204" pitchFamily="34" charset="0"/>
                <a:ea typeface="+mn-ea"/>
                <a:cs typeface="Arial" panose="020B0604020202020204" pitchFamily="34" charset="0"/>
              </a:defRPr>
            </a:lvl1pPr>
            <a:lvl2pPr marL="446088" indent="-271463" algn="l" defTabSz="914400" rtl="0" eaLnBrk="1" latinLnBrk="0" hangingPunct="1">
              <a:spcBef>
                <a:spcPts val="400"/>
              </a:spcBef>
              <a:buClr>
                <a:srgbClr val="DC0D15"/>
              </a:buClr>
              <a:buFont typeface="Arial" pitchFamily="34" charset="0"/>
              <a:buChar char="–"/>
              <a:tabLst/>
              <a:defRPr sz="1400" kern="1200">
                <a:solidFill>
                  <a:schemeClr val="tx1">
                    <a:lumMod val="75000"/>
                    <a:lumOff val="25000"/>
                  </a:schemeClr>
                </a:solidFill>
                <a:latin typeface="+mn-lt"/>
                <a:ea typeface="+mn-ea"/>
                <a:cs typeface="+mn-cs"/>
              </a:defRPr>
            </a:lvl2pPr>
            <a:lvl3pPr marL="631825" indent="-185738" algn="l" defTabSz="914400" rtl="0" eaLnBrk="1" latinLnBrk="0" hangingPunct="1">
              <a:spcBef>
                <a:spcPts val="300"/>
              </a:spcBef>
              <a:buClr>
                <a:srgbClr val="DC0D15"/>
              </a:buClr>
              <a:buFont typeface="Arial" pitchFamily="34" charset="0"/>
              <a:buChar char="•"/>
              <a:tabLst/>
              <a:defRPr sz="1200" kern="1200">
                <a:solidFill>
                  <a:schemeClr val="tx1">
                    <a:lumMod val="75000"/>
                    <a:lumOff val="25000"/>
                  </a:schemeClr>
                </a:solidFill>
                <a:latin typeface="+mn-lt"/>
                <a:ea typeface="+mn-ea"/>
                <a:cs typeface="+mn-cs"/>
              </a:defRPr>
            </a:lvl3pPr>
            <a:lvl4pPr marL="804863" indent="-1730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4pPr>
            <a:lvl5pPr marL="990600" indent="-1857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sv-SE" sz="3600">
                <a:latin typeface="Arial"/>
                <a:cs typeface="Arial"/>
              </a:rPr>
              <a:t>Q1 2025 - Financial update</a:t>
            </a:r>
          </a:p>
          <a:p>
            <a:endParaRPr lang="en-GB"/>
          </a:p>
        </p:txBody>
      </p:sp>
      <p:graphicFrame>
        <p:nvGraphicFramePr>
          <p:cNvPr id="11" name="Tabell 10">
            <a:extLst>
              <a:ext uri="{FF2B5EF4-FFF2-40B4-BE49-F238E27FC236}">
                <a16:creationId xmlns:a16="http://schemas.microsoft.com/office/drawing/2014/main" id="{F4CD33E7-97E0-6D69-4E23-B7FDA4396900}"/>
              </a:ext>
            </a:extLst>
          </p:cNvPr>
          <p:cNvGraphicFramePr>
            <a:graphicFrameLocks noGrp="1"/>
          </p:cNvGraphicFramePr>
          <p:nvPr>
            <p:extLst>
              <p:ext uri="{D42A27DB-BD31-4B8C-83A1-F6EECF244321}">
                <p14:modId xmlns:p14="http://schemas.microsoft.com/office/powerpoint/2010/main" val="2779753288"/>
              </p:ext>
            </p:extLst>
          </p:nvPr>
        </p:nvGraphicFramePr>
        <p:xfrm>
          <a:off x="698194" y="1900410"/>
          <a:ext cx="7086600" cy="3810000"/>
        </p:xfrm>
        <a:graphic>
          <a:graphicData uri="http://schemas.openxmlformats.org/drawingml/2006/table">
            <a:tbl>
              <a:tblPr bandRow="1">
                <a:tableStyleId>{5C22544A-7EE6-4342-B048-85BDC9FD1C3A}</a:tableStyleId>
              </a:tblPr>
              <a:tblGrid>
                <a:gridCol w="2222500">
                  <a:extLst>
                    <a:ext uri="{9D8B030D-6E8A-4147-A177-3AD203B41FA5}">
                      <a16:colId xmlns:a16="http://schemas.microsoft.com/office/drawing/2014/main" val="2426676832"/>
                    </a:ext>
                  </a:extLst>
                </a:gridCol>
                <a:gridCol w="609600">
                  <a:extLst>
                    <a:ext uri="{9D8B030D-6E8A-4147-A177-3AD203B41FA5}">
                      <a16:colId xmlns:a16="http://schemas.microsoft.com/office/drawing/2014/main" val="1571553848"/>
                    </a:ext>
                  </a:extLst>
                </a:gridCol>
                <a:gridCol w="609600">
                  <a:extLst>
                    <a:ext uri="{9D8B030D-6E8A-4147-A177-3AD203B41FA5}">
                      <a16:colId xmlns:a16="http://schemas.microsoft.com/office/drawing/2014/main" val="4168005709"/>
                    </a:ext>
                  </a:extLst>
                </a:gridCol>
                <a:gridCol w="609600">
                  <a:extLst>
                    <a:ext uri="{9D8B030D-6E8A-4147-A177-3AD203B41FA5}">
                      <a16:colId xmlns:a16="http://schemas.microsoft.com/office/drawing/2014/main" val="3221396893"/>
                    </a:ext>
                  </a:extLst>
                </a:gridCol>
                <a:gridCol w="635000">
                  <a:extLst>
                    <a:ext uri="{9D8B030D-6E8A-4147-A177-3AD203B41FA5}">
                      <a16:colId xmlns:a16="http://schemas.microsoft.com/office/drawing/2014/main" val="4050257482"/>
                    </a:ext>
                  </a:extLst>
                </a:gridCol>
                <a:gridCol w="596900">
                  <a:extLst>
                    <a:ext uri="{9D8B030D-6E8A-4147-A177-3AD203B41FA5}">
                      <a16:colId xmlns:a16="http://schemas.microsoft.com/office/drawing/2014/main" val="651749857"/>
                    </a:ext>
                  </a:extLst>
                </a:gridCol>
                <a:gridCol w="609600">
                  <a:extLst>
                    <a:ext uri="{9D8B030D-6E8A-4147-A177-3AD203B41FA5}">
                      <a16:colId xmlns:a16="http://schemas.microsoft.com/office/drawing/2014/main" val="3749493113"/>
                    </a:ext>
                  </a:extLst>
                </a:gridCol>
                <a:gridCol w="596900">
                  <a:extLst>
                    <a:ext uri="{9D8B030D-6E8A-4147-A177-3AD203B41FA5}">
                      <a16:colId xmlns:a16="http://schemas.microsoft.com/office/drawing/2014/main" val="1123755505"/>
                    </a:ext>
                  </a:extLst>
                </a:gridCol>
                <a:gridCol w="596900">
                  <a:extLst>
                    <a:ext uri="{9D8B030D-6E8A-4147-A177-3AD203B41FA5}">
                      <a16:colId xmlns:a16="http://schemas.microsoft.com/office/drawing/2014/main" val="1788515830"/>
                    </a:ext>
                  </a:extLst>
                </a:gridCol>
              </a:tblGrid>
              <a:tr h="180975">
                <a:tc>
                  <a:txBody>
                    <a:bodyPr/>
                    <a:lstStyle/>
                    <a:p>
                      <a:pPr algn="l" fontAlgn="b"/>
                      <a:r>
                        <a:rPr lang="sv-SE" sz="900" b="1" i="0" u="none" strike="noStrike">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2025</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extLst>
                  <a:ext uri="{0D108BD9-81ED-4DB2-BD59-A6C34878D82A}">
                    <a16:rowId xmlns:a16="http://schemas.microsoft.com/office/drawing/2014/main" val="4007410668"/>
                  </a:ext>
                </a:extLst>
              </a:tr>
              <a:tr h="180975">
                <a:tc>
                  <a:txBody>
                    <a:bodyPr/>
                    <a:lstStyle/>
                    <a:p>
                      <a:pPr algn="r" fontAlgn="b"/>
                      <a:r>
                        <a:rPr lang="sv-SE" sz="900" b="1" i="0" u="none" strike="noStrike">
                          <a:solidFill>
                            <a:srgbClr val="FFFFFF"/>
                          </a:solidFill>
                          <a:effectLst/>
                          <a:latin typeface="Arial" panose="020B0604020202020204" pitchFamily="34" charset="0"/>
                        </a:rPr>
                        <a:t>kSEK</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Q1</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Q4</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Q3</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Q2</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Q1</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Q4</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Q3</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Q2</a:t>
                      </a:r>
                    </a:p>
                  </a:txBody>
                  <a:tcPr marL="0" marR="0" marT="0" marB="0" anchor="b">
                    <a:lnL>
                      <a:noFill/>
                    </a:lnL>
                    <a:lnR>
                      <a:noFill/>
                    </a:lnR>
                    <a:lnT>
                      <a:noFill/>
                    </a:lnT>
                    <a:lnB>
                      <a:noFill/>
                    </a:lnB>
                    <a:solidFill>
                      <a:srgbClr val="003B50"/>
                    </a:solidFill>
                  </a:tcPr>
                </a:tc>
                <a:extLst>
                  <a:ext uri="{0D108BD9-81ED-4DB2-BD59-A6C34878D82A}">
                    <a16:rowId xmlns:a16="http://schemas.microsoft.com/office/drawing/2014/main" val="2966677940"/>
                  </a:ext>
                </a:extLst>
              </a:tr>
              <a:tr h="180975">
                <a:tc>
                  <a:txBody>
                    <a:bodyPr/>
                    <a:lstStyle/>
                    <a:p>
                      <a:pPr algn="l" fontAlgn="b"/>
                      <a:r>
                        <a:rPr lang="sv-SE" sz="1100" b="0" i="0" u="none" strike="noStrike">
                          <a:solidFill>
                            <a:srgbClr val="000000"/>
                          </a:solidFill>
                          <a:effectLst/>
                          <a:latin typeface="Arial" panose="020B0604020202020204" pitchFamily="34" charset="0"/>
                        </a:rPr>
                        <a:t>Net sales</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49 281</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48 640</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44 092</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53 626</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53 219</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50 461</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45 834</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41 623</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1170046050"/>
                  </a:ext>
                </a:extLst>
              </a:tr>
              <a:tr h="180975">
                <a:tc>
                  <a:txBody>
                    <a:bodyPr/>
                    <a:lstStyle/>
                    <a:p>
                      <a:pPr algn="l" fontAlgn="b"/>
                      <a:r>
                        <a:rPr lang="sv-SE" sz="1100" b="0" i="0" u="none" strike="noStrike">
                          <a:solidFill>
                            <a:srgbClr val="000000"/>
                          </a:solidFill>
                          <a:effectLst/>
                          <a:latin typeface="Arial" panose="020B0604020202020204" pitchFamily="34" charset="0"/>
                        </a:rPr>
                        <a:t>Operating expenses</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-22 347</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-21 191</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-18 066</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-22 538</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-21 418</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-20 978</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-18 931</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-26 215</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560713157"/>
                  </a:ext>
                </a:extLst>
              </a:tr>
              <a:tr h="180975">
                <a:tc>
                  <a:txBody>
                    <a:bodyPr/>
                    <a:lstStyle/>
                    <a:p>
                      <a:pPr algn="l" fontAlgn="b"/>
                      <a:r>
                        <a:rPr lang="sv-SE" sz="1100" b="0" i="0" u="none" strike="noStrike">
                          <a:solidFill>
                            <a:srgbClr val="000000"/>
                          </a:solidFill>
                          <a:effectLst/>
                          <a:latin typeface="Arial" panose="020B0604020202020204" pitchFamily="34" charset="0"/>
                        </a:rPr>
                        <a:t>EBITDA*</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1 299</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2 039</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1 189</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2 622</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2 212</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1 611</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711</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-8 298</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2907831776"/>
                  </a:ext>
                </a:extLst>
              </a:tr>
              <a:tr h="180975">
                <a:tc>
                  <a:txBody>
                    <a:bodyPr/>
                    <a:lstStyle/>
                    <a:p>
                      <a:pPr algn="l" fontAlgn="b"/>
                      <a:r>
                        <a:rPr lang="sv-SE" sz="1100" b="0" i="0" u="none" strike="noStrike">
                          <a:solidFill>
                            <a:srgbClr val="000000"/>
                          </a:solidFill>
                          <a:effectLst/>
                          <a:latin typeface="Arial" panose="020B0604020202020204" pitchFamily="34" charset="0"/>
                        </a:rPr>
                        <a:t>Cash and bank</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1 095</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2 882</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8 592</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10 988</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9 909</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9 056</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16 304</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20 424</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2564412099"/>
                  </a:ext>
                </a:extLst>
              </a:tr>
              <a:tr h="180975">
                <a:tc>
                  <a:txBody>
                    <a:bodyPr/>
                    <a:lstStyle/>
                    <a:p>
                      <a:pPr algn="l" fontAlgn="b"/>
                      <a:r>
                        <a:rPr lang="sv-SE" sz="1100" b="0" i="0" u="none" strike="noStrike">
                          <a:solidFill>
                            <a:srgbClr val="000000"/>
                          </a:solidFill>
                          <a:effectLst/>
                          <a:latin typeface="Arial" panose="020B0604020202020204" pitchFamily="34" charset="0"/>
                        </a:rPr>
                        <a:t>Cash flow from operations</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1 876</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-1 563</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899</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4 469</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3 622</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-4 510</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-6 564</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3427367993"/>
                  </a:ext>
                </a:extLst>
              </a:tr>
              <a:tr h="180975">
                <a:tc>
                  <a:txBody>
                    <a:bodyPr/>
                    <a:lstStyle/>
                    <a:p>
                      <a:pPr algn="l" fontAlgn="b"/>
                      <a:r>
                        <a:rPr lang="sv-SE" sz="1100" b="0" i="0" u="none" strike="noStrike">
                          <a:solidFill>
                            <a:srgbClr val="000000"/>
                          </a:solidFill>
                          <a:effectLst/>
                          <a:latin typeface="Arial" panose="020B0604020202020204" pitchFamily="34" charset="0"/>
                        </a:rPr>
                        <a:t>Average number of employees</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4035224"/>
                  </a:ext>
                </a:extLst>
              </a:tr>
              <a:tr h="180975">
                <a:tc>
                  <a:txBody>
                    <a:bodyPr/>
                    <a:lstStyle/>
                    <a:p>
                      <a:pPr algn="l" fontAlgn="b"/>
                      <a:r>
                        <a:rPr lang="sv-SE" sz="1100" b="0" i="0" u="none" strike="noStrike">
                          <a:solidFill>
                            <a:srgbClr val="000000"/>
                          </a:solidFill>
                          <a:effectLst/>
                          <a:latin typeface="Arial" panose="020B0604020202020204" pitchFamily="34" charset="0"/>
                        </a:rPr>
                        <a:t>Sales Performance Masterbatch</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28 846</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26 244</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24 738</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31 128</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27 525</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25 760</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23 461</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26 166</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2315209979"/>
                  </a:ext>
                </a:extLst>
              </a:tr>
              <a:tr h="180975">
                <a:tc>
                  <a:txBody>
                    <a:bodyPr/>
                    <a:lstStyle/>
                    <a:p>
                      <a:pPr algn="l" fontAlgn="b"/>
                      <a:r>
                        <a:rPr lang="sv-SE" sz="1100" b="0" i="0" u="none" strike="noStrike">
                          <a:solidFill>
                            <a:srgbClr val="000000"/>
                          </a:solidFill>
                          <a:effectLst/>
                          <a:latin typeface="Arial" panose="020B0604020202020204" pitchFamily="34" charset="0"/>
                        </a:rPr>
                        <a:t>Sales Performance Chemical</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20 435</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22 396</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19 354</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22 498</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25 694</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24 700</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22 374</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15 456</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2033712669"/>
                  </a:ext>
                </a:extLst>
              </a:tr>
              <a:tr h="180975">
                <a:tc>
                  <a:txBody>
                    <a:bodyPr/>
                    <a:lstStyle/>
                    <a:p>
                      <a:pPr algn="l" fontAlgn="b"/>
                      <a:r>
                        <a:rPr lang="sv-SE" sz="11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0967972"/>
                  </a:ext>
                </a:extLst>
              </a:tr>
              <a:tr h="190500">
                <a:tc>
                  <a:txBody>
                    <a:bodyPr/>
                    <a:lstStyle/>
                    <a:p>
                      <a:pPr algn="l" fontAlgn="b"/>
                      <a:r>
                        <a:rPr lang="sv-SE" sz="900" b="1" i="0" u="none" strike="noStrike">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l" fontAlgn="b"/>
                      <a:r>
                        <a:rPr lang="sv-SE" sz="900" b="1" i="0" u="none" strike="noStrike">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l" fontAlgn="b"/>
                      <a:r>
                        <a:rPr lang="sv-SE" sz="900" b="1" i="0" u="none" strike="noStrike">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l" fontAlgn="b"/>
                      <a:r>
                        <a:rPr lang="sv-SE" sz="900" b="1" i="0" u="none" strike="noStrike">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2020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003B50"/>
                    </a:solidFill>
                  </a:tcPr>
                </a:tc>
                <a:extLst>
                  <a:ext uri="{0D108BD9-81ED-4DB2-BD59-A6C34878D82A}">
                    <a16:rowId xmlns:a16="http://schemas.microsoft.com/office/drawing/2014/main" val="63484775"/>
                  </a:ext>
                </a:extLst>
              </a:tr>
              <a:tr h="180975">
                <a:tc>
                  <a:txBody>
                    <a:bodyPr/>
                    <a:lstStyle/>
                    <a:p>
                      <a:pPr algn="r" fontAlgn="b"/>
                      <a:r>
                        <a:rPr lang="sv-SE" sz="900" b="1" i="0" u="none" strike="noStrike">
                          <a:solidFill>
                            <a:srgbClr val="FFFFFF"/>
                          </a:solidFill>
                          <a:effectLst/>
                          <a:latin typeface="Arial" panose="020B0604020202020204" pitchFamily="34" charset="0"/>
                        </a:rPr>
                        <a:t>kSEK</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 </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 </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 </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FY</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FY</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FY</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FY</a:t>
                      </a:r>
                    </a:p>
                  </a:txBody>
                  <a:tcPr marL="0" marR="0" marT="0" marB="0" anchor="b">
                    <a:lnL>
                      <a:noFill/>
                    </a:lnL>
                    <a:lnR>
                      <a:noFill/>
                    </a:lnR>
                    <a:lnT>
                      <a:noFill/>
                    </a:lnT>
                    <a:lnB>
                      <a:noFill/>
                    </a:lnB>
                    <a:solidFill>
                      <a:srgbClr val="003B50"/>
                    </a:solidFill>
                  </a:tcPr>
                </a:tc>
                <a:tc>
                  <a:txBody>
                    <a:bodyPr/>
                    <a:lstStyle/>
                    <a:p>
                      <a:pPr algn="r" fontAlgn="b"/>
                      <a:r>
                        <a:rPr lang="sv-SE" sz="900" b="1" i="0" u="none" strike="noStrike">
                          <a:solidFill>
                            <a:srgbClr val="FFFFFF"/>
                          </a:solidFill>
                          <a:effectLst/>
                          <a:latin typeface="Arial" panose="020B0604020202020204" pitchFamily="34" charset="0"/>
                        </a:rPr>
                        <a:t>FY</a:t>
                      </a:r>
                    </a:p>
                  </a:txBody>
                  <a:tcPr marL="0" marR="0" marT="0" marB="0" anchor="b">
                    <a:lnL>
                      <a:noFill/>
                    </a:lnL>
                    <a:lnR>
                      <a:noFill/>
                    </a:lnR>
                    <a:lnT>
                      <a:noFill/>
                    </a:lnT>
                    <a:lnB>
                      <a:noFill/>
                    </a:lnB>
                    <a:solidFill>
                      <a:srgbClr val="003B50"/>
                    </a:solidFill>
                  </a:tcPr>
                </a:tc>
                <a:extLst>
                  <a:ext uri="{0D108BD9-81ED-4DB2-BD59-A6C34878D82A}">
                    <a16:rowId xmlns:a16="http://schemas.microsoft.com/office/drawing/2014/main" val="338650412"/>
                  </a:ext>
                </a:extLst>
              </a:tr>
              <a:tr h="180975">
                <a:tc>
                  <a:txBody>
                    <a:bodyPr/>
                    <a:lstStyle/>
                    <a:p>
                      <a:pPr algn="l" fontAlgn="b"/>
                      <a:r>
                        <a:rPr lang="sv-SE" sz="1100" b="0" i="0" u="none" strike="noStrike">
                          <a:solidFill>
                            <a:srgbClr val="000000"/>
                          </a:solidFill>
                          <a:effectLst/>
                          <a:latin typeface="Arial" panose="020B0604020202020204" pitchFamily="34" charset="0"/>
                        </a:rPr>
                        <a:t>Net sales</a:t>
                      </a: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199 577</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190 152</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221 756</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219 452</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165 830</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2087545044"/>
                  </a:ext>
                </a:extLst>
              </a:tr>
              <a:tr h="180975">
                <a:tc>
                  <a:txBody>
                    <a:bodyPr/>
                    <a:lstStyle/>
                    <a:p>
                      <a:pPr algn="l" fontAlgn="b"/>
                      <a:r>
                        <a:rPr lang="sv-SE" sz="1100" b="0" i="0" u="none" strike="noStrike">
                          <a:solidFill>
                            <a:srgbClr val="000000"/>
                          </a:solidFill>
                          <a:effectLst/>
                          <a:latin typeface="Arial" panose="020B0604020202020204" pitchFamily="34" charset="0"/>
                        </a:rPr>
                        <a:t>Operating expenses</a:t>
                      </a: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-83 212</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-88 100</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-87 465</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-78 612</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-64 519</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130818911"/>
                  </a:ext>
                </a:extLst>
              </a:tr>
              <a:tr h="180975">
                <a:tc>
                  <a:txBody>
                    <a:bodyPr/>
                    <a:lstStyle/>
                    <a:p>
                      <a:pPr algn="l" fontAlgn="b"/>
                      <a:r>
                        <a:rPr lang="sv-SE" sz="1100" b="0" i="0" u="none" strike="noStrike">
                          <a:solidFill>
                            <a:srgbClr val="000000"/>
                          </a:solidFill>
                          <a:effectLst/>
                          <a:latin typeface="Arial" panose="020B0604020202020204" pitchFamily="34" charset="0"/>
                        </a:rPr>
                        <a:t>Adjusted EBITDA*</a:t>
                      </a: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8 061</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-3 054</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8 061</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7 605</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6 324</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1881053694"/>
                  </a:ext>
                </a:extLst>
              </a:tr>
              <a:tr h="180975">
                <a:tc>
                  <a:txBody>
                    <a:bodyPr/>
                    <a:lstStyle/>
                    <a:p>
                      <a:pPr algn="l" fontAlgn="b"/>
                      <a:r>
                        <a:rPr lang="sv-SE" sz="1100" b="0" i="0" u="none" strike="noStrike">
                          <a:solidFill>
                            <a:srgbClr val="000000"/>
                          </a:solidFill>
                          <a:effectLst/>
                          <a:latin typeface="Arial" panose="020B0604020202020204" pitchFamily="34" charset="0"/>
                        </a:rPr>
                        <a:t>EBITDA*</a:t>
                      </a: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8 061</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-5 856</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6 297</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4 908</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3889475292"/>
                  </a:ext>
                </a:extLst>
              </a:tr>
              <a:tr h="180975">
                <a:tc>
                  <a:txBody>
                    <a:bodyPr/>
                    <a:lstStyle/>
                    <a:p>
                      <a:pPr algn="l" fontAlgn="b"/>
                      <a:r>
                        <a:rPr lang="sv-SE" sz="1100" b="0" i="0" u="none" strike="noStrike">
                          <a:solidFill>
                            <a:srgbClr val="000000"/>
                          </a:solidFill>
                          <a:effectLst/>
                          <a:latin typeface="Arial" panose="020B0604020202020204" pitchFamily="34" charset="0"/>
                        </a:rPr>
                        <a:t>Cash and bank</a:t>
                      </a: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2 882</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9 056</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22 875</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63 601</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29 791</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1160981268"/>
                  </a:ext>
                </a:extLst>
              </a:tr>
              <a:tr h="180975">
                <a:tc>
                  <a:txBody>
                    <a:bodyPr/>
                    <a:lstStyle/>
                    <a:p>
                      <a:pPr algn="l" fontAlgn="b"/>
                      <a:r>
                        <a:rPr lang="sv-SE" sz="1100" b="0" i="0" u="none" strike="noStrike">
                          <a:solidFill>
                            <a:srgbClr val="000000"/>
                          </a:solidFill>
                          <a:effectLst/>
                          <a:latin typeface="Arial" panose="020B0604020202020204" pitchFamily="34" charset="0"/>
                        </a:rPr>
                        <a:t>Cash flow from operations</a:t>
                      </a: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7 426</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-352</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-11 100</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7 255</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-17 084</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1782420804"/>
                  </a:ext>
                </a:extLst>
              </a:tr>
              <a:tr h="180975">
                <a:tc>
                  <a:txBody>
                    <a:bodyPr/>
                    <a:lstStyle/>
                    <a:p>
                      <a:pPr algn="l" fontAlgn="b"/>
                      <a:r>
                        <a:rPr lang="sv-SE" sz="1100" b="0" i="0" u="none" strike="noStrike">
                          <a:solidFill>
                            <a:srgbClr val="000000"/>
                          </a:solidFill>
                          <a:effectLst/>
                          <a:latin typeface="Arial" panose="020B0604020202020204" pitchFamily="34" charset="0"/>
                        </a:rPr>
                        <a:t>Average number of employees</a:t>
                      </a: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solidFill>
                      <a:srgbClr val="ECF2F6"/>
                    </a:solidFill>
                  </a:tcPr>
                </a:tc>
                <a:tc>
                  <a:txBody>
                    <a:bodyPr/>
                    <a:lstStyle/>
                    <a:p>
                      <a:pPr algn="r" fontAlgn="b"/>
                      <a:r>
                        <a:rPr lang="sv-SE" sz="11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noFill/>
                  </a:tcPr>
                </a:tc>
                <a:tc>
                  <a:txBody>
                    <a:bodyPr/>
                    <a:lstStyle/>
                    <a:p>
                      <a:pPr algn="r" fontAlgn="b"/>
                      <a:r>
                        <a:rPr lang="sv-SE" sz="11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solidFill>
                      <a:srgbClr val="ECF2F6"/>
                    </a:solidFill>
                  </a:tcPr>
                </a:tc>
                <a:extLst>
                  <a:ext uri="{0D108BD9-81ED-4DB2-BD59-A6C34878D82A}">
                    <a16:rowId xmlns:a16="http://schemas.microsoft.com/office/drawing/2014/main" val="3396905638"/>
                  </a:ext>
                </a:extLst>
              </a:tr>
              <a:tr h="180975">
                <a:tc gridSpan="2">
                  <a:txBody>
                    <a:bodyPr/>
                    <a:lstStyle/>
                    <a:p>
                      <a:pPr algn="l" fontAlgn="b"/>
                      <a:r>
                        <a:rPr lang="sv-SE" sz="800" b="0" i="0" u="none" strike="noStrike">
                          <a:solidFill>
                            <a:srgbClr val="7F7F7F"/>
                          </a:solidFill>
                          <a:effectLst/>
                          <a:latin typeface="Arial" panose="020B0604020202020204" pitchFamily="34" charset="0"/>
                        </a:rPr>
                        <a:t>*EBITDA är resultat före avskrivningar, ränta och skatt</a:t>
                      </a:r>
                    </a:p>
                  </a:txBody>
                  <a:tcPr marL="0" marR="0" marT="0" marB="0" anchor="b">
                    <a:lnL>
                      <a:noFill/>
                    </a:lnL>
                    <a:lnR>
                      <a:noFill/>
                    </a:lnR>
                    <a:lnT>
                      <a:noFill/>
                    </a:lnT>
                    <a:lnB>
                      <a:noFill/>
                    </a:lnB>
                    <a:noFill/>
                  </a:tcPr>
                </a:tc>
                <a:tc hMerge="1">
                  <a:txBody>
                    <a:bodyPr/>
                    <a:lstStyle/>
                    <a:p>
                      <a:endParaRPr lang="sv-SE"/>
                    </a:p>
                  </a:txBody>
                  <a:tcPr/>
                </a:tc>
                <a:tc>
                  <a:txBody>
                    <a:bodyPr/>
                    <a:lstStyle/>
                    <a:p>
                      <a:pPr algn="l" fontAlgn="b"/>
                      <a:endParaRPr lang="sv-SE" sz="800" b="0" i="0" u="none" strike="noStrike">
                        <a:solidFill>
                          <a:srgbClr val="7F7F7F"/>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800" b="0" i="0" u="none" strike="noStrike">
                        <a:solidFill>
                          <a:srgbClr val="7F7F7F"/>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800" b="0" i="0" u="none" strike="noStrike">
                        <a:solidFill>
                          <a:srgbClr val="7F7F7F"/>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800" b="0" i="0" u="none" strike="noStrike">
                        <a:solidFill>
                          <a:srgbClr val="7F7F7F"/>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tc>
                  <a:txBody>
                    <a:bodyPr/>
                    <a:lstStyle/>
                    <a:p>
                      <a:pPr algn="l" fontAlgn="b"/>
                      <a:endParaRPr lang="sv-S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570058225"/>
                  </a:ext>
                </a:extLst>
              </a:tr>
            </a:tbl>
          </a:graphicData>
        </a:graphic>
      </p:graphicFrame>
    </p:spTree>
    <p:extLst>
      <p:ext uri="{BB962C8B-B14F-4D97-AF65-F5344CB8AC3E}">
        <p14:creationId xmlns:p14="http://schemas.microsoft.com/office/powerpoint/2010/main" val="334377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6D7A67-652C-179F-0C81-4B69BF04F31E}"/>
              </a:ext>
            </a:extLst>
          </p:cNvPr>
          <p:cNvSpPr>
            <a:spLocks noGrp="1"/>
          </p:cNvSpPr>
          <p:nvPr>
            <p:ph type="body" sz="quarter" idx="20"/>
          </p:nvPr>
        </p:nvSpPr>
        <p:spPr>
          <a:xfrm>
            <a:off x="1869864" y="649738"/>
            <a:ext cx="9999406" cy="516164"/>
          </a:xfrm>
        </p:spPr>
        <p:txBody>
          <a:bodyPr/>
          <a:lstStyle/>
          <a:p>
            <a:r>
              <a:rPr lang="sv-SE"/>
              <a:t>Improved margin nine quarters in a row</a:t>
            </a:r>
          </a:p>
        </p:txBody>
      </p:sp>
      <p:pic>
        <p:nvPicPr>
          <p:cNvPr id="4" name="Bildobjekt 3" descr="En bild som visar text, skärmbild, Teckensnitt, nummer&#10;&#10;AI-genererat innehåll kan vara felaktigt.">
            <a:extLst>
              <a:ext uri="{FF2B5EF4-FFF2-40B4-BE49-F238E27FC236}">
                <a16:creationId xmlns:a16="http://schemas.microsoft.com/office/drawing/2014/main" id="{FE13B471-03B8-4B39-B310-00C539381EE0}"/>
              </a:ext>
            </a:extLst>
          </p:cNvPr>
          <p:cNvPicPr>
            <a:picLocks noChangeAspect="1"/>
          </p:cNvPicPr>
          <p:nvPr/>
        </p:nvPicPr>
        <p:blipFill>
          <a:blip r:embed="rId3"/>
          <a:stretch>
            <a:fillRect/>
          </a:stretch>
        </p:blipFill>
        <p:spPr>
          <a:xfrm>
            <a:off x="802911" y="1396732"/>
            <a:ext cx="7960490" cy="4734728"/>
          </a:xfrm>
          <a:prstGeom prst="rect">
            <a:avLst/>
          </a:prstGeom>
        </p:spPr>
      </p:pic>
    </p:spTree>
    <p:extLst>
      <p:ext uri="{BB962C8B-B14F-4D97-AF65-F5344CB8AC3E}">
        <p14:creationId xmlns:p14="http://schemas.microsoft.com/office/powerpoint/2010/main" val="409386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CE835-85BB-4390-BBCA-815B5F6985B0}"/>
            </a:ext>
          </a:extLst>
        </p:cNvPr>
        <p:cNvGrpSpPr/>
        <p:nvPr/>
      </p:nvGrpSpPr>
      <p:grpSpPr>
        <a:xfrm>
          <a:off x="0" y="0"/>
          <a:ext cx="0" cy="0"/>
          <a:chOff x="0" y="0"/>
          <a:chExt cx="0" cy="0"/>
        </a:xfrm>
      </p:grpSpPr>
      <p:sp>
        <p:nvSpPr>
          <p:cNvPr id="5" name="Platshållare för text 1">
            <a:extLst>
              <a:ext uri="{FF2B5EF4-FFF2-40B4-BE49-F238E27FC236}">
                <a16:creationId xmlns:a16="http://schemas.microsoft.com/office/drawing/2014/main" id="{FB2D0F82-CD27-8C26-2F28-812BF2C708B7}"/>
              </a:ext>
            </a:extLst>
          </p:cNvPr>
          <p:cNvSpPr>
            <a:spLocks noGrp="1"/>
          </p:cNvSpPr>
          <p:nvPr>
            <p:ph type="body" sz="quarter" idx="20"/>
          </p:nvPr>
        </p:nvSpPr>
        <p:spPr>
          <a:xfrm>
            <a:off x="2003071" y="655807"/>
            <a:ext cx="8943493" cy="516164"/>
          </a:xfrm>
        </p:spPr>
        <p:txBody>
          <a:bodyPr>
            <a:noAutofit/>
          </a:bodyPr>
          <a:lstStyle/>
          <a:p>
            <a:pPr algn="l"/>
            <a:r>
              <a:rPr lang="sv-SE" sz="3600">
                <a:latin typeface="Arial"/>
                <a:cs typeface="Arial"/>
              </a:rPr>
              <a:t>Resilient business prepared for growth</a:t>
            </a:r>
            <a:endParaRPr lang="en-US"/>
          </a:p>
          <a:p>
            <a:endParaRPr lang="en-GB"/>
          </a:p>
        </p:txBody>
      </p:sp>
      <p:graphicFrame>
        <p:nvGraphicFramePr>
          <p:cNvPr id="3" name="Chart 2">
            <a:extLst>
              <a:ext uri="{FF2B5EF4-FFF2-40B4-BE49-F238E27FC236}">
                <a16:creationId xmlns:a16="http://schemas.microsoft.com/office/drawing/2014/main" id="{DE529A9E-25C1-D034-1365-9EC031E8CD5B}"/>
              </a:ext>
            </a:extLst>
          </p:cNvPr>
          <p:cNvGraphicFramePr>
            <a:graphicFrameLocks/>
          </p:cNvGraphicFramePr>
          <p:nvPr/>
        </p:nvGraphicFramePr>
        <p:xfrm>
          <a:off x="379755" y="1536091"/>
          <a:ext cx="10632801" cy="4606292"/>
        </p:xfrm>
        <a:graphic>
          <a:graphicData uri="http://schemas.openxmlformats.org/drawingml/2006/chart">
            <c:chart xmlns:c="http://schemas.openxmlformats.org/drawingml/2006/chart" xmlns:r="http://schemas.openxmlformats.org/officeDocument/2006/relationships" r:id="rId3"/>
          </a:graphicData>
        </a:graphic>
      </p:graphicFrame>
      <p:sp>
        <p:nvSpPr>
          <p:cNvPr id="8" name="Left Brace 7">
            <a:extLst>
              <a:ext uri="{FF2B5EF4-FFF2-40B4-BE49-F238E27FC236}">
                <a16:creationId xmlns:a16="http://schemas.microsoft.com/office/drawing/2014/main" id="{63B0EC70-044A-BAD9-88B2-65AF2B623A5B}"/>
              </a:ext>
            </a:extLst>
          </p:cNvPr>
          <p:cNvSpPr/>
          <p:nvPr/>
        </p:nvSpPr>
        <p:spPr>
          <a:xfrm>
            <a:off x="1833559" y="2418522"/>
            <a:ext cx="81380" cy="121461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9" name="TextBox 8">
            <a:extLst>
              <a:ext uri="{FF2B5EF4-FFF2-40B4-BE49-F238E27FC236}">
                <a16:creationId xmlns:a16="http://schemas.microsoft.com/office/drawing/2014/main" id="{153A5436-0D11-1AC1-F377-C8704B7C1C80}"/>
              </a:ext>
            </a:extLst>
          </p:cNvPr>
          <p:cNvSpPr txBox="1"/>
          <p:nvPr/>
        </p:nvSpPr>
        <p:spPr>
          <a:xfrm>
            <a:off x="968324" y="2840460"/>
            <a:ext cx="682884" cy="281583"/>
          </a:xfrm>
          <a:prstGeom prst="rect">
            <a:avLst/>
          </a:prstGeom>
        </p:spPr>
        <p:txBody>
          <a:bodyPr vert="horz" wrap="none" lIns="72000" tIns="72000" rIns="72000" bIns="72000" rtlCol="0">
            <a:noAutofit/>
          </a:bodyPr>
          <a:lstStyle/>
          <a:p>
            <a:pPr marR="0" algn="ctr" defTabSz="914400" rtl="0" eaLnBrk="1" fontAlgn="auto" latinLnBrk="0" hangingPunct="1">
              <a:lnSpc>
                <a:spcPct val="100000"/>
              </a:lnSpc>
              <a:spcAft>
                <a:spcPts val="0"/>
              </a:spcAft>
              <a:buClr>
                <a:srgbClr val="DC0D15"/>
              </a:buClr>
              <a:buSzTx/>
              <a:tabLst/>
            </a:pPr>
            <a:r>
              <a:rPr lang="sv-SE" sz="1050">
                <a:solidFill>
                  <a:schemeClr val="tx1">
                    <a:lumMod val="75000"/>
                    <a:lumOff val="25000"/>
                  </a:schemeClr>
                </a:solidFill>
              </a:rPr>
              <a:t>3 recurring </a:t>
            </a:r>
          </a:p>
          <a:p>
            <a:pPr marR="0" algn="ctr" defTabSz="914400" rtl="0" eaLnBrk="1" fontAlgn="auto" latinLnBrk="0" hangingPunct="1">
              <a:lnSpc>
                <a:spcPct val="100000"/>
              </a:lnSpc>
              <a:spcAft>
                <a:spcPts val="0"/>
              </a:spcAft>
              <a:buClr>
                <a:srgbClr val="DC0D15"/>
              </a:buClr>
              <a:buSzTx/>
              <a:tabLst/>
            </a:pPr>
            <a:r>
              <a:rPr lang="sv-SE" sz="1050">
                <a:solidFill>
                  <a:schemeClr val="tx1">
                    <a:lumMod val="75000"/>
                    <a:lumOff val="25000"/>
                  </a:schemeClr>
                </a:solidFill>
              </a:rPr>
              <a:t>customers</a:t>
            </a:r>
            <a:endParaRPr kumimoji="0" lang="sv-SE" sz="105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0" name="Left Brace 9">
            <a:extLst>
              <a:ext uri="{FF2B5EF4-FFF2-40B4-BE49-F238E27FC236}">
                <a16:creationId xmlns:a16="http://schemas.microsoft.com/office/drawing/2014/main" id="{1DAB6104-0882-8554-F5AC-70B103F6CBCB}"/>
              </a:ext>
            </a:extLst>
          </p:cNvPr>
          <p:cNvSpPr/>
          <p:nvPr/>
        </p:nvSpPr>
        <p:spPr>
          <a:xfrm rot="10800000">
            <a:off x="9885037" y="2619011"/>
            <a:ext cx="133606" cy="95245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1" name="TextBox 10">
            <a:extLst>
              <a:ext uri="{FF2B5EF4-FFF2-40B4-BE49-F238E27FC236}">
                <a16:creationId xmlns:a16="http://schemas.microsoft.com/office/drawing/2014/main" id="{C9E3A122-9BF2-74ED-EDC4-FD464EDE4935}"/>
              </a:ext>
            </a:extLst>
          </p:cNvPr>
          <p:cNvSpPr txBox="1"/>
          <p:nvPr/>
        </p:nvSpPr>
        <p:spPr>
          <a:xfrm>
            <a:off x="10066154" y="2913346"/>
            <a:ext cx="682884" cy="354640"/>
          </a:xfrm>
          <a:prstGeom prst="rect">
            <a:avLst/>
          </a:prstGeom>
        </p:spPr>
        <p:txBody>
          <a:bodyPr vert="horz" wrap="none" lIns="72000" tIns="72000" rIns="72000" bIns="72000" rtlCol="0">
            <a:noAutofit/>
          </a:bodyPr>
          <a:lstStyle/>
          <a:p>
            <a:pPr marR="0" algn="ctr" defTabSz="914400" rtl="0" eaLnBrk="1" fontAlgn="auto" latinLnBrk="0" hangingPunct="1">
              <a:lnSpc>
                <a:spcPct val="100000"/>
              </a:lnSpc>
              <a:spcAft>
                <a:spcPts val="0"/>
              </a:spcAft>
              <a:buClr>
                <a:srgbClr val="DC0D15"/>
              </a:buClr>
              <a:buSzTx/>
              <a:tabLst/>
            </a:pPr>
            <a:r>
              <a:rPr lang="sv-SE" sz="1050">
                <a:solidFill>
                  <a:schemeClr val="tx1">
                    <a:lumMod val="75000"/>
                    <a:lumOff val="25000"/>
                  </a:schemeClr>
                </a:solidFill>
              </a:rPr>
              <a:t>9 recurring</a:t>
            </a:r>
          </a:p>
          <a:p>
            <a:pPr marR="0" algn="ctr" defTabSz="914400" rtl="0" eaLnBrk="1" fontAlgn="auto" latinLnBrk="0" hangingPunct="1">
              <a:lnSpc>
                <a:spcPct val="100000"/>
              </a:lnSpc>
              <a:spcAft>
                <a:spcPts val="0"/>
              </a:spcAft>
              <a:buClr>
                <a:srgbClr val="DC0D15"/>
              </a:buClr>
              <a:buSzTx/>
              <a:tabLst/>
            </a:pPr>
            <a:r>
              <a:rPr lang="sv-SE" sz="1050">
                <a:solidFill>
                  <a:schemeClr val="tx1">
                    <a:lumMod val="75000"/>
                    <a:lumOff val="25000"/>
                  </a:schemeClr>
                </a:solidFill>
              </a:rPr>
              <a:t>customers</a:t>
            </a:r>
            <a:endParaRPr kumimoji="0" lang="sv-SE" sz="105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cxnSp>
        <p:nvCxnSpPr>
          <p:cNvPr id="12" name="Straight Connector 11">
            <a:extLst>
              <a:ext uri="{FF2B5EF4-FFF2-40B4-BE49-F238E27FC236}">
                <a16:creationId xmlns:a16="http://schemas.microsoft.com/office/drawing/2014/main" id="{5E7B591F-88DE-C6BE-D999-7F6F9EFC83BB}"/>
              </a:ext>
            </a:extLst>
          </p:cNvPr>
          <p:cNvCxnSpPr>
            <a:cxnSpLocks/>
          </p:cNvCxnSpPr>
          <p:nvPr/>
        </p:nvCxnSpPr>
        <p:spPr>
          <a:xfrm>
            <a:off x="3280835" y="2425050"/>
            <a:ext cx="1973652" cy="1939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4D6FE1-6898-DD75-77BC-D18A0AC2448E}"/>
              </a:ext>
            </a:extLst>
          </p:cNvPr>
          <p:cNvCxnSpPr>
            <a:cxnSpLocks/>
          </p:cNvCxnSpPr>
          <p:nvPr/>
        </p:nvCxnSpPr>
        <p:spPr>
          <a:xfrm>
            <a:off x="6578619" y="2630821"/>
            <a:ext cx="200216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E5010-AE07-1CAB-E3EE-373E8AEF0442}"/>
              </a:ext>
            </a:extLst>
          </p:cNvPr>
          <p:cNvCxnSpPr>
            <a:cxnSpLocks/>
          </p:cNvCxnSpPr>
          <p:nvPr/>
        </p:nvCxnSpPr>
        <p:spPr>
          <a:xfrm flipV="1">
            <a:off x="3312680" y="3571461"/>
            <a:ext cx="1941807" cy="616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ABB731-5D4C-8599-E84D-F677B4285F43}"/>
              </a:ext>
            </a:extLst>
          </p:cNvPr>
          <p:cNvCxnSpPr>
            <a:cxnSpLocks/>
          </p:cNvCxnSpPr>
          <p:nvPr/>
        </p:nvCxnSpPr>
        <p:spPr>
          <a:xfrm>
            <a:off x="6571993" y="3558428"/>
            <a:ext cx="2008790" cy="1303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C92CD8-BE28-7A25-51D6-F3AAE78F935F}"/>
              </a:ext>
            </a:extLst>
          </p:cNvPr>
          <p:cNvCxnSpPr>
            <a:cxnSpLocks/>
          </p:cNvCxnSpPr>
          <p:nvPr/>
        </p:nvCxnSpPr>
        <p:spPr>
          <a:xfrm>
            <a:off x="3280835" y="2083617"/>
            <a:ext cx="1973652" cy="4329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61667A-7922-B146-9B90-89E76F1BABD7}"/>
              </a:ext>
            </a:extLst>
          </p:cNvPr>
          <p:cNvCxnSpPr>
            <a:cxnSpLocks/>
          </p:cNvCxnSpPr>
          <p:nvPr/>
        </p:nvCxnSpPr>
        <p:spPr>
          <a:xfrm>
            <a:off x="6573078" y="2115711"/>
            <a:ext cx="2007705" cy="2445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7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1">
            <a:extLst>
              <a:ext uri="{FF2B5EF4-FFF2-40B4-BE49-F238E27FC236}">
                <a16:creationId xmlns:a16="http://schemas.microsoft.com/office/drawing/2014/main" id="{D9F4605F-8672-DCA8-5316-33AC2D0DDC08}"/>
              </a:ext>
            </a:extLst>
          </p:cNvPr>
          <p:cNvSpPr>
            <a:spLocks noGrp="1"/>
          </p:cNvSpPr>
          <p:nvPr>
            <p:ph type="body" sz="quarter" idx="20"/>
          </p:nvPr>
        </p:nvSpPr>
        <p:spPr>
          <a:xfrm>
            <a:off x="2003071" y="655807"/>
            <a:ext cx="8943493" cy="516164"/>
          </a:xfrm>
        </p:spPr>
        <p:txBody>
          <a:bodyPr>
            <a:noAutofit/>
          </a:bodyPr>
          <a:lstStyle/>
          <a:p>
            <a:pPr algn="l"/>
            <a:r>
              <a:rPr lang="sv-SE" sz="3600">
                <a:latin typeface="Arial"/>
                <a:cs typeface="Arial"/>
              </a:rPr>
              <a:t>Significant increase in Recycling activity</a:t>
            </a:r>
            <a:endParaRPr lang="en-US"/>
          </a:p>
          <a:p>
            <a:endParaRPr lang="en-GB"/>
          </a:p>
        </p:txBody>
      </p:sp>
      <p:graphicFrame>
        <p:nvGraphicFramePr>
          <p:cNvPr id="3" name="Chart 2">
            <a:extLst>
              <a:ext uri="{FF2B5EF4-FFF2-40B4-BE49-F238E27FC236}">
                <a16:creationId xmlns:a16="http://schemas.microsoft.com/office/drawing/2014/main" id="{BA9D0C31-C1B4-D329-2FB3-C2C4F9715598}"/>
              </a:ext>
            </a:extLst>
          </p:cNvPr>
          <p:cNvGraphicFramePr>
            <a:graphicFrameLocks/>
          </p:cNvGraphicFramePr>
          <p:nvPr/>
        </p:nvGraphicFramePr>
        <p:xfrm>
          <a:off x="791306" y="1726001"/>
          <a:ext cx="10064616" cy="45991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895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03F063C2-D73B-BE7A-C129-4F7C3C42F82E}"/>
              </a:ext>
            </a:extLst>
          </p:cNvPr>
          <p:cNvSpPr>
            <a:spLocks noGrp="1"/>
          </p:cNvSpPr>
          <p:nvPr>
            <p:ph type="body" sz="quarter" idx="20"/>
          </p:nvPr>
        </p:nvSpPr>
        <p:spPr>
          <a:xfrm>
            <a:off x="2003071" y="655807"/>
            <a:ext cx="8943493" cy="516164"/>
          </a:xfrm>
        </p:spPr>
        <p:txBody>
          <a:bodyPr>
            <a:noAutofit/>
          </a:bodyPr>
          <a:lstStyle/>
          <a:p>
            <a:pPr algn="l"/>
            <a:r>
              <a:rPr lang="sv-SE" sz="3600" err="1">
                <a:latin typeface="Arial"/>
                <a:cs typeface="Arial"/>
              </a:rPr>
              <a:t>Scalability</a:t>
            </a:r>
            <a:r>
              <a:rPr lang="sv-SE" sz="3600">
                <a:solidFill>
                  <a:schemeClr val="accent3"/>
                </a:solidFill>
                <a:latin typeface="Arial"/>
                <a:cs typeface="Arial"/>
              </a:rPr>
              <a:t> </a:t>
            </a:r>
            <a:endParaRPr lang="sv-SE">
              <a:solidFill>
                <a:schemeClr val="accent3"/>
              </a:solidFill>
              <a:latin typeface="Arial"/>
              <a:cs typeface="Arial"/>
            </a:endParaRPr>
          </a:p>
          <a:p>
            <a:endParaRPr lang="en-GB"/>
          </a:p>
        </p:txBody>
      </p:sp>
      <p:sp>
        <p:nvSpPr>
          <p:cNvPr id="4" name="TextBox 3">
            <a:extLst>
              <a:ext uri="{FF2B5EF4-FFF2-40B4-BE49-F238E27FC236}">
                <a16:creationId xmlns:a16="http://schemas.microsoft.com/office/drawing/2014/main" id="{8748426D-132A-C4E9-8D57-6272E35B4750}"/>
              </a:ext>
            </a:extLst>
          </p:cNvPr>
          <p:cNvSpPr txBox="1"/>
          <p:nvPr/>
        </p:nvSpPr>
        <p:spPr>
          <a:xfrm>
            <a:off x="648159" y="1610585"/>
            <a:ext cx="10895682" cy="3779946"/>
          </a:xfrm>
          <a:prstGeom prst="rect">
            <a:avLst/>
          </a:prstGeom>
          <a:noFill/>
        </p:spPr>
        <p:txBody>
          <a:bodyPr wrap="square" lIns="91440" tIns="45720" rIns="91440" bIns="45720" anchor="t">
            <a:spAutoFit/>
          </a:bodyPr>
          <a:lstStyle/>
          <a:p>
            <a:pPr marL="285750" indent="-285750">
              <a:lnSpc>
                <a:spcPct val="150000"/>
              </a:lnSpc>
              <a:spcAft>
                <a:spcPts val="800"/>
              </a:spcAft>
              <a:buFont typeface="Wingdings" panose="05000000000000000000" pitchFamily="2" charset="2"/>
              <a:buChar char="Ø"/>
            </a:pPr>
            <a:r>
              <a:rPr lang="sv-SE" sz="2000" err="1">
                <a:solidFill>
                  <a:srgbClr val="000000"/>
                </a:solidFill>
                <a:latin typeface="+mj-lt"/>
                <a:cs typeface="Times New Roman"/>
              </a:rPr>
              <a:t>Reduced</a:t>
            </a:r>
            <a:r>
              <a:rPr lang="sv-SE" sz="2000">
                <a:solidFill>
                  <a:srgbClr val="000000"/>
                </a:solidFill>
                <a:latin typeface="+mj-lt"/>
                <a:cs typeface="Times New Roman"/>
              </a:rPr>
              <a:t> break-even (EBITDA) from ~55 to ~ 45 MSEK per </a:t>
            </a:r>
            <a:r>
              <a:rPr lang="sv-SE" sz="2000" err="1">
                <a:solidFill>
                  <a:srgbClr val="000000"/>
                </a:solidFill>
                <a:latin typeface="+mj-lt"/>
                <a:cs typeface="Times New Roman"/>
              </a:rPr>
              <a:t>quarter</a:t>
            </a:r>
          </a:p>
          <a:p>
            <a:pPr marL="285750" indent="-285750">
              <a:lnSpc>
                <a:spcPct val="150000"/>
              </a:lnSpc>
              <a:spcAft>
                <a:spcPts val="800"/>
              </a:spcAft>
              <a:buFont typeface="Wingdings" panose="05000000000000000000" pitchFamily="2" charset="2"/>
              <a:buChar char="Ø"/>
            </a:pPr>
            <a:r>
              <a:rPr lang="sv-SE" sz="2000">
                <a:solidFill>
                  <a:srgbClr val="000000"/>
                </a:solidFill>
                <a:latin typeface="+mj-lt"/>
                <a:cs typeface="Times New Roman"/>
              </a:rPr>
              <a:t>Beyond break-even point, top line increase contributes ~35% to bottom line</a:t>
            </a:r>
          </a:p>
          <a:p>
            <a:pPr marL="285750" indent="-285750">
              <a:lnSpc>
                <a:spcPct val="150000"/>
              </a:lnSpc>
              <a:spcAft>
                <a:spcPts val="800"/>
              </a:spcAft>
              <a:buFont typeface="Wingdings" panose="05000000000000000000" pitchFamily="2" charset="2"/>
              <a:buChar char="Ø"/>
            </a:pPr>
            <a:r>
              <a:rPr lang="sv-SE" sz="2000" err="1">
                <a:solidFill>
                  <a:srgbClr val="000000"/>
                </a:solidFill>
                <a:latin typeface="+mj-lt"/>
                <a:cs typeface="Times New Roman"/>
              </a:rPr>
              <a:t>Past</a:t>
            </a:r>
            <a:r>
              <a:rPr lang="sv-SE" sz="2000">
                <a:solidFill>
                  <a:srgbClr val="000000"/>
                </a:solidFill>
                <a:latin typeface="+mj-lt"/>
                <a:cs typeface="Times New Roman"/>
              </a:rPr>
              <a:t> </a:t>
            </a:r>
            <a:r>
              <a:rPr lang="sv-SE" sz="2000" err="1">
                <a:solidFill>
                  <a:srgbClr val="000000"/>
                </a:solidFill>
                <a:latin typeface="+mj-lt"/>
                <a:cs typeface="Times New Roman"/>
              </a:rPr>
              <a:t>year</a:t>
            </a:r>
            <a:r>
              <a:rPr lang="sv-SE" sz="2000">
                <a:solidFill>
                  <a:srgbClr val="000000"/>
                </a:solidFill>
                <a:latin typeface="+mj-lt"/>
                <a:cs typeface="Times New Roman"/>
              </a:rPr>
              <a:t> has </a:t>
            </a:r>
            <a:r>
              <a:rPr lang="sv-SE" sz="2000" err="1">
                <a:solidFill>
                  <a:srgbClr val="000000"/>
                </a:solidFill>
                <a:latin typeface="+mj-lt"/>
                <a:cs typeface="Times New Roman"/>
              </a:rPr>
              <a:t>shown</a:t>
            </a:r>
            <a:r>
              <a:rPr lang="sv-SE" sz="2000">
                <a:solidFill>
                  <a:srgbClr val="000000"/>
                </a:solidFill>
                <a:latin typeface="+mj-lt"/>
                <a:cs typeface="Times New Roman"/>
              </a:rPr>
              <a:t> </a:t>
            </a:r>
            <a:r>
              <a:rPr lang="sv-SE" sz="2000" err="1">
                <a:solidFill>
                  <a:srgbClr val="000000"/>
                </a:solidFill>
                <a:latin typeface="+mj-lt"/>
                <a:cs typeface="Times New Roman"/>
              </a:rPr>
              <a:t>organization’s</a:t>
            </a:r>
            <a:r>
              <a:rPr lang="sv-SE" sz="2000">
                <a:solidFill>
                  <a:srgbClr val="000000"/>
                </a:solidFill>
                <a:latin typeface="+mj-lt"/>
                <a:cs typeface="Times New Roman"/>
              </a:rPr>
              <a:t> </a:t>
            </a:r>
            <a:r>
              <a:rPr lang="sv-SE" sz="2000" err="1">
                <a:solidFill>
                  <a:srgbClr val="000000"/>
                </a:solidFill>
                <a:latin typeface="+mj-lt"/>
                <a:cs typeface="Times New Roman"/>
              </a:rPr>
              <a:t>ability</a:t>
            </a:r>
            <a:r>
              <a:rPr lang="sv-SE" sz="2000">
                <a:solidFill>
                  <a:srgbClr val="000000"/>
                </a:solidFill>
                <a:latin typeface="+mj-lt"/>
                <a:cs typeface="Times New Roman"/>
              </a:rPr>
              <a:t> to </a:t>
            </a:r>
            <a:r>
              <a:rPr lang="sv-SE" sz="2000" err="1">
                <a:solidFill>
                  <a:srgbClr val="000000"/>
                </a:solidFill>
                <a:latin typeface="+mj-lt"/>
                <a:cs typeface="Times New Roman"/>
              </a:rPr>
              <a:t>generate</a:t>
            </a:r>
            <a:r>
              <a:rPr lang="sv-SE" sz="2000">
                <a:solidFill>
                  <a:srgbClr val="000000"/>
                </a:solidFill>
                <a:latin typeface="+mj-lt"/>
                <a:cs typeface="Times New Roman"/>
              </a:rPr>
              <a:t> </a:t>
            </a:r>
            <a:r>
              <a:rPr lang="sv-SE" sz="2000" err="1">
                <a:solidFill>
                  <a:srgbClr val="000000"/>
                </a:solidFill>
                <a:latin typeface="+mj-lt"/>
                <a:cs typeface="Times New Roman"/>
              </a:rPr>
              <a:t>incremental</a:t>
            </a:r>
            <a:r>
              <a:rPr lang="sv-SE" sz="2000">
                <a:solidFill>
                  <a:srgbClr val="000000"/>
                </a:solidFill>
                <a:latin typeface="+mj-lt"/>
                <a:cs typeface="Times New Roman"/>
              </a:rPr>
              <a:t> </a:t>
            </a:r>
            <a:r>
              <a:rPr lang="sv-SE" sz="2000" err="1">
                <a:solidFill>
                  <a:srgbClr val="000000"/>
                </a:solidFill>
                <a:latin typeface="+mj-lt"/>
                <a:cs typeface="Times New Roman"/>
              </a:rPr>
              <a:t>sales</a:t>
            </a:r>
            <a:r>
              <a:rPr lang="sv-SE" sz="2000">
                <a:solidFill>
                  <a:srgbClr val="000000"/>
                </a:solidFill>
                <a:latin typeface="+mj-lt"/>
                <a:cs typeface="Times New Roman"/>
              </a:rPr>
              <a:t> and new business</a:t>
            </a:r>
          </a:p>
          <a:p>
            <a:pPr marL="285750" indent="-285750">
              <a:lnSpc>
                <a:spcPct val="150000"/>
              </a:lnSpc>
              <a:spcAft>
                <a:spcPts val="800"/>
              </a:spcAft>
              <a:buFont typeface="Wingdings" panose="05000000000000000000" pitchFamily="2" charset="2"/>
              <a:buChar char="Ø"/>
            </a:pPr>
            <a:r>
              <a:rPr lang="sv-SE" sz="2000">
                <a:solidFill>
                  <a:srgbClr val="000000"/>
                </a:solidFill>
                <a:latin typeface="+mj-lt"/>
                <a:cs typeface="Times New Roman"/>
              </a:rPr>
              <a:t>&gt;90% </a:t>
            </a:r>
            <a:r>
              <a:rPr lang="sv-SE" sz="2000" err="1">
                <a:solidFill>
                  <a:srgbClr val="000000"/>
                </a:solidFill>
                <a:latin typeface="+mj-lt"/>
                <a:cs typeface="Times New Roman"/>
              </a:rPr>
              <a:t>of</a:t>
            </a:r>
            <a:r>
              <a:rPr lang="sv-SE" sz="2000">
                <a:solidFill>
                  <a:srgbClr val="000000"/>
                </a:solidFill>
                <a:latin typeface="+mj-lt"/>
                <a:cs typeface="Times New Roman"/>
              </a:rPr>
              <a:t> </a:t>
            </a:r>
            <a:r>
              <a:rPr lang="sv-SE" sz="2000" err="1">
                <a:solidFill>
                  <a:srgbClr val="000000"/>
                </a:solidFill>
                <a:latin typeface="+mj-lt"/>
                <a:cs typeface="Times New Roman"/>
              </a:rPr>
              <a:t>sales</a:t>
            </a:r>
            <a:r>
              <a:rPr lang="sv-SE" sz="2000">
                <a:solidFill>
                  <a:srgbClr val="000000"/>
                </a:solidFill>
                <a:latin typeface="+mj-lt"/>
                <a:cs typeface="Times New Roman"/>
              </a:rPr>
              <a:t> </a:t>
            </a:r>
            <a:r>
              <a:rPr lang="sv-SE" sz="2000" err="1">
                <a:solidFill>
                  <a:srgbClr val="000000"/>
                </a:solidFill>
                <a:latin typeface="+mj-lt"/>
                <a:cs typeface="Times New Roman"/>
              </a:rPr>
              <a:t>are</a:t>
            </a:r>
            <a:r>
              <a:rPr lang="sv-SE" sz="2000">
                <a:solidFill>
                  <a:srgbClr val="000000"/>
                </a:solidFill>
                <a:latin typeface="+mj-lt"/>
                <a:cs typeface="Times New Roman"/>
              </a:rPr>
              <a:t> </a:t>
            </a:r>
            <a:r>
              <a:rPr lang="sv-SE" sz="2000" err="1">
                <a:solidFill>
                  <a:srgbClr val="000000"/>
                </a:solidFill>
                <a:latin typeface="+mj-lt"/>
                <a:cs typeface="Times New Roman"/>
              </a:rPr>
              <a:t>recurring</a:t>
            </a:r>
            <a:r>
              <a:rPr lang="sv-SE" sz="2000">
                <a:solidFill>
                  <a:srgbClr val="000000"/>
                </a:solidFill>
                <a:latin typeface="+mj-lt"/>
                <a:cs typeface="Times New Roman"/>
              </a:rPr>
              <a:t> to </a:t>
            </a:r>
            <a:r>
              <a:rPr lang="sv-SE" sz="2000" err="1">
                <a:solidFill>
                  <a:srgbClr val="000000"/>
                </a:solidFill>
                <a:latin typeface="+mj-lt"/>
                <a:cs typeface="Times New Roman"/>
              </a:rPr>
              <a:t>serial</a:t>
            </a:r>
            <a:r>
              <a:rPr lang="sv-SE" sz="2000">
                <a:solidFill>
                  <a:srgbClr val="000000"/>
                </a:solidFill>
                <a:latin typeface="+mj-lt"/>
                <a:cs typeface="Times New Roman"/>
              </a:rPr>
              <a:t> </a:t>
            </a:r>
            <a:r>
              <a:rPr lang="sv-SE" sz="2000" err="1">
                <a:solidFill>
                  <a:srgbClr val="000000"/>
                </a:solidFill>
                <a:latin typeface="+mj-lt"/>
                <a:cs typeface="Times New Roman"/>
              </a:rPr>
              <a:t>production</a:t>
            </a:r>
            <a:r>
              <a:rPr lang="sv-SE" sz="2000">
                <a:solidFill>
                  <a:srgbClr val="000000"/>
                </a:solidFill>
                <a:latin typeface="+mj-lt"/>
                <a:cs typeface="Times New Roman"/>
              </a:rPr>
              <a:t>, to an </a:t>
            </a:r>
            <a:r>
              <a:rPr lang="sv-SE" sz="2000" err="1">
                <a:solidFill>
                  <a:srgbClr val="000000"/>
                </a:solidFill>
                <a:latin typeface="+mj-lt"/>
                <a:cs typeface="Times New Roman"/>
              </a:rPr>
              <a:t>increasing</a:t>
            </a:r>
            <a:r>
              <a:rPr lang="sv-SE" sz="2000">
                <a:solidFill>
                  <a:srgbClr val="000000"/>
                </a:solidFill>
                <a:latin typeface="+mj-lt"/>
                <a:cs typeface="Times New Roman"/>
              </a:rPr>
              <a:t> </a:t>
            </a:r>
            <a:r>
              <a:rPr lang="sv-SE" sz="2000" err="1">
                <a:solidFill>
                  <a:srgbClr val="000000"/>
                </a:solidFill>
                <a:latin typeface="+mj-lt"/>
                <a:cs typeface="Times New Roman"/>
              </a:rPr>
              <a:t>customer</a:t>
            </a:r>
            <a:r>
              <a:rPr lang="sv-SE" sz="2000">
                <a:solidFill>
                  <a:srgbClr val="000000"/>
                </a:solidFill>
                <a:latin typeface="+mj-lt"/>
                <a:cs typeface="Times New Roman"/>
              </a:rPr>
              <a:t> </a:t>
            </a:r>
            <a:r>
              <a:rPr lang="sv-SE" sz="2000" err="1">
                <a:solidFill>
                  <a:srgbClr val="000000"/>
                </a:solidFill>
                <a:latin typeface="+mj-lt"/>
                <a:cs typeface="Times New Roman"/>
              </a:rPr>
              <a:t>base</a:t>
            </a:r>
            <a:endParaRPr lang="sv-SE" sz="2000">
              <a:solidFill>
                <a:srgbClr val="000000"/>
              </a:solidFill>
              <a:latin typeface="+mj-lt"/>
              <a:cs typeface="Times New Roman"/>
            </a:endParaRPr>
          </a:p>
          <a:p>
            <a:pPr marL="285750" indent="-285750">
              <a:lnSpc>
                <a:spcPct val="150000"/>
              </a:lnSpc>
              <a:spcAft>
                <a:spcPts val="800"/>
              </a:spcAft>
              <a:buFont typeface="Wingdings" panose="05000000000000000000" pitchFamily="2" charset="2"/>
              <a:buChar char="Ø"/>
            </a:pPr>
            <a:r>
              <a:rPr lang="en-GB" sz="2000">
                <a:solidFill>
                  <a:srgbClr val="000000"/>
                </a:solidFill>
                <a:latin typeface="+mj-lt"/>
                <a:cs typeface="Times New Roman"/>
              </a:rPr>
              <a:t>Potential to double volume with current organization and cost base – no additional investments needed, nor significant increase in overhead costs</a:t>
            </a:r>
          </a:p>
          <a:p>
            <a:pPr marL="285750" indent="-285750">
              <a:lnSpc>
                <a:spcPct val="150000"/>
              </a:lnSpc>
              <a:spcAft>
                <a:spcPts val="800"/>
              </a:spcAft>
              <a:buFont typeface="Wingdings" panose="05000000000000000000" pitchFamily="2" charset="2"/>
              <a:buChar char="Ø"/>
            </a:pPr>
            <a:r>
              <a:rPr lang="en-GB" sz="2000">
                <a:solidFill>
                  <a:srgbClr val="000000"/>
                </a:solidFill>
                <a:latin typeface="+mj-lt"/>
                <a:cs typeface="Times New Roman"/>
              </a:rPr>
              <a:t>The contribution margin is expected to remain at this level the coming quarters</a:t>
            </a:r>
          </a:p>
        </p:txBody>
      </p:sp>
    </p:spTree>
    <p:extLst>
      <p:ext uri="{BB962C8B-B14F-4D97-AF65-F5344CB8AC3E}">
        <p14:creationId xmlns:p14="http://schemas.microsoft.com/office/powerpoint/2010/main" val="10234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FE346-109C-DA1E-FD9E-D51679140F94}"/>
            </a:ext>
          </a:extLst>
        </p:cNvPr>
        <p:cNvGrpSpPr/>
        <p:nvPr/>
      </p:nvGrpSpPr>
      <p:grpSpPr>
        <a:xfrm>
          <a:off x="0" y="0"/>
          <a:ext cx="0" cy="0"/>
          <a:chOff x="0" y="0"/>
          <a:chExt cx="0" cy="0"/>
        </a:xfrm>
      </p:grpSpPr>
      <p:pic>
        <p:nvPicPr>
          <p:cNvPr id="4" name="Bildobjekt 3" descr="En bild som visar text, Plastpåse, växt, utomhus&#10;&#10;Automatiskt genererad beskrivning">
            <a:extLst>
              <a:ext uri="{FF2B5EF4-FFF2-40B4-BE49-F238E27FC236}">
                <a16:creationId xmlns:a16="http://schemas.microsoft.com/office/drawing/2014/main" id="{43114220-C7E7-6D49-DDCA-CDA3D8696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 y="2960"/>
            <a:ext cx="4548326" cy="6852081"/>
          </a:xfrm>
          <a:prstGeom prst="rect">
            <a:avLst/>
          </a:prstGeom>
        </p:spPr>
      </p:pic>
      <p:pic>
        <p:nvPicPr>
          <p:cNvPr id="7" name="Picture 8" descr="Home - Nexam Chemical">
            <a:extLst>
              <a:ext uri="{FF2B5EF4-FFF2-40B4-BE49-F238E27FC236}">
                <a16:creationId xmlns:a16="http://schemas.microsoft.com/office/drawing/2014/main" id="{4D55D7E7-211C-FD1E-6CF5-C9CA09FA9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 y="8625"/>
            <a:ext cx="1853348" cy="4934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 alt text provided for this image">
            <a:extLst>
              <a:ext uri="{FF2B5EF4-FFF2-40B4-BE49-F238E27FC236}">
                <a16:creationId xmlns:a16="http://schemas.microsoft.com/office/drawing/2014/main" id="{A31E4EF4-7AA4-7BE0-2A3E-F4B2278D4B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23" t="547" r="10354" b="4561"/>
          <a:stretch/>
        </p:blipFill>
        <p:spPr bwMode="auto">
          <a:xfrm>
            <a:off x="4161826" y="-51908"/>
            <a:ext cx="8023954" cy="69069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97FE1C-5F85-054B-B995-C07E2134ADD6}"/>
              </a:ext>
            </a:extLst>
          </p:cNvPr>
          <p:cNvSpPr txBox="1"/>
          <p:nvPr/>
        </p:nvSpPr>
        <p:spPr>
          <a:xfrm>
            <a:off x="1497280" y="3606810"/>
            <a:ext cx="9538189" cy="830997"/>
          </a:xfrm>
          <a:prstGeom prst="rect">
            <a:avLst/>
          </a:prstGeom>
          <a:solidFill>
            <a:srgbClr val="000000">
              <a:alpha val="26000"/>
            </a:srgbClr>
          </a:solidFill>
          <a:effectLst>
            <a:softEdge rad="50800"/>
          </a:effectLst>
        </p:spPr>
        <p:txBody>
          <a:bodyPr wrap="none" lIns="91440" tIns="45720" rIns="91440" bIns="45720" rtlCol="0" anchor="t">
            <a:spAutoFit/>
          </a:bodyPr>
          <a:lstStyle/>
          <a:p>
            <a:r>
              <a:rPr lang="sv-SE" sz="4800" b="1">
                <a:solidFill>
                  <a:schemeClr val="bg1"/>
                </a:solidFill>
              </a:rPr>
              <a:t>The future of plastics. Patented.</a:t>
            </a:r>
          </a:p>
        </p:txBody>
      </p:sp>
    </p:spTree>
    <p:extLst>
      <p:ext uri="{BB962C8B-B14F-4D97-AF65-F5344CB8AC3E}">
        <p14:creationId xmlns:p14="http://schemas.microsoft.com/office/powerpoint/2010/main" val="2106413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1">
            <a:extLst>
              <a:ext uri="{FF2B5EF4-FFF2-40B4-BE49-F238E27FC236}">
                <a16:creationId xmlns:a16="http://schemas.microsoft.com/office/drawing/2014/main" id="{0B3E270B-8C18-9B82-EC7B-5AF2FCABBC78}"/>
              </a:ext>
            </a:extLst>
          </p:cNvPr>
          <p:cNvSpPr>
            <a:spLocks noGrp="1"/>
          </p:cNvSpPr>
          <p:nvPr>
            <p:ph type="body" sz="quarter" idx="20"/>
          </p:nvPr>
        </p:nvSpPr>
        <p:spPr>
          <a:xfrm>
            <a:off x="2003071" y="655807"/>
            <a:ext cx="9961935" cy="516164"/>
          </a:xfrm>
        </p:spPr>
        <p:txBody>
          <a:bodyPr>
            <a:noAutofit/>
          </a:bodyPr>
          <a:lstStyle/>
          <a:p>
            <a:pPr algn="l"/>
            <a:r>
              <a:rPr lang="sv-SE" sz="3600">
                <a:latin typeface="Arial"/>
                <a:cs typeface="Arial"/>
              </a:rPr>
              <a:t>Project pipeline overview</a:t>
            </a:r>
            <a:endParaRPr lang="en-US"/>
          </a:p>
          <a:p>
            <a:endParaRPr lang="en-GB"/>
          </a:p>
        </p:txBody>
      </p:sp>
      <p:sp>
        <p:nvSpPr>
          <p:cNvPr id="34" name="Flowchart: Merge 33">
            <a:extLst>
              <a:ext uri="{FF2B5EF4-FFF2-40B4-BE49-F238E27FC236}">
                <a16:creationId xmlns:a16="http://schemas.microsoft.com/office/drawing/2014/main" id="{6A2EE5AF-A21A-0FFC-E423-FDBD83760EC9}"/>
              </a:ext>
            </a:extLst>
          </p:cNvPr>
          <p:cNvSpPr/>
          <p:nvPr/>
        </p:nvSpPr>
        <p:spPr>
          <a:xfrm>
            <a:off x="3279231" y="2125378"/>
            <a:ext cx="6276826" cy="4591548"/>
          </a:xfrm>
          <a:prstGeom prst="flowChartMerge">
            <a:avLst/>
          </a:prstGeom>
          <a:solidFill>
            <a:schemeClr val="tx2">
              <a:lumMod val="25000"/>
              <a:lumOff val="75000"/>
            </a:schemeClr>
          </a:solidFill>
          <a:ln>
            <a:solidFill>
              <a:schemeClr val="bg1">
                <a:lumMod val="65000"/>
              </a:schemeClr>
            </a:solidFill>
          </a:ln>
          <a:scene3d>
            <a:camera prst="orthographicFront"/>
            <a:lightRig rig="threePt" dir="t"/>
          </a:scene3d>
          <a:sp3d contourW="12700">
            <a:bevelT/>
            <a:bevelB/>
            <a:contourClr>
              <a:schemeClr val="accent4"/>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5" name="Straight Connector 34">
            <a:extLst>
              <a:ext uri="{FF2B5EF4-FFF2-40B4-BE49-F238E27FC236}">
                <a16:creationId xmlns:a16="http://schemas.microsoft.com/office/drawing/2014/main" id="{76D24647-9546-41C1-12CD-84F2C3D5699A}"/>
              </a:ext>
            </a:extLst>
          </p:cNvPr>
          <p:cNvCxnSpPr>
            <a:cxnSpLocks/>
          </p:cNvCxnSpPr>
          <p:nvPr/>
        </p:nvCxnSpPr>
        <p:spPr>
          <a:xfrm>
            <a:off x="3663547" y="2693381"/>
            <a:ext cx="546924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FF67702-B1F2-6DE7-BF00-11417C91432D}"/>
              </a:ext>
            </a:extLst>
          </p:cNvPr>
          <p:cNvCxnSpPr>
            <a:cxnSpLocks/>
          </p:cNvCxnSpPr>
          <p:nvPr/>
        </p:nvCxnSpPr>
        <p:spPr>
          <a:xfrm>
            <a:off x="4046580" y="3247842"/>
            <a:ext cx="4743884" cy="535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432CA50-2B8D-8E6F-EC7B-4221CF16030A}"/>
              </a:ext>
            </a:extLst>
          </p:cNvPr>
          <p:cNvCxnSpPr>
            <a:cxnSpLocks/>
          </p:cNvCxnSpPr>
          <p:nvPr/>
        </p:nvCxnSpPr>
        <p:spPr>
          <a:xfrm>
            <a:off x="4536302" y="3946341"/>
            <a:ext cx="377022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109AF27-D477-9502-55B5-219364E85F32}"/>
              </a:ext>
            </a:extLst>
          </p:cNvPr>
          <p:cNvCxnSpPr>
            <a:cxnSpLocks/>
          </p:cNvCxnSpPr>
          <p:nvPr/>
        </p:nvCxnSpPr>
        <p:spPr>
          <a:xfrm>
            <a:off x="4956817" y="4542795"/>
            <a:ext cx="292508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6A6D5F-F70B-52A4-DD9E-034459363DAD}"/>
              </a:ext>
            </a:extLst>
          </p:cNvPr>
          <p:cNvCxnSpPr>
            <a:cxnSpLocks/>
          </p:cNvCxnSpPr>
          <p:nvPr/>
        </p:nvCxnSpPr>
        <p:spPr>
          <a:xfrm>
            <a:off x="5408205" y="5202427"/>
            <a:ext cx="204667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083C04-69BE-21EC-A29B-096879A04D1F}"/>
              </a:ext>
            </a:extLst>
          </p:cNvPr>
          <p:cNvCxnSpPr>
            <a:cxnSpLocks/>
          </p:cNvCxnSpPr>
          <p:nvPr/>
        </p:nvCxnSpPr>
        <p:spPr>
          <a:xfrm>
            <a:off x="5833817" y="5741059"/>
            <a:ext cx="124996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1" name="textruta 4">
            <a:extLst>
              <a:ext uri="{FF2B5EF4-FFF2-40B4-BE49-F238E27FC236}">
                <a16:creationId xmlns:a16="http://schemas.microsoft.com/office/drawing/2014/main" id="{1655B8C2-757D-A99F-3A9D-209E369DACC2}"/>
              </a:ext>
            </a:extLst>
          </p:cNvPr>
          <p:cNvSpPr txBox="1"/>
          <p:nvPr/>
        </p:nvSpPr>
        <p:spPr>
          <a:xfrm>
            <a:off x="5032333" y="2250374"/>
            <a:ext cx="2745033" cy="292388"/>
          </a:xfrm>
          <a:prstGeom prst="rect">
            <a:avLst/>
          </a:prstGeom>
          <a:noFill/>
        </p:spPr>
        <p:txBody>
          <a:bodyPr wrap="square" lIns="91440" tIns="45720" rIns="91440" bIns="45720" rtlCol="0" anchor="t">
            <a:spAutoFit/>
          </a:bodyPr>
          <a:lstStyle/>
          <a:p>
            <a:pPr algn="ctr"/>
            <a:r>
              <a:rPr lang="sv-SE" sz="1300" b="1" kern="100" err="1">
                <a:solidFill>
                  <a:schemeClr val="tx2">
                    <a:lumMod val="75000"/>
                  </a:schemeClr>
                </a:solidFill>
                <a:latin typeface="Helvetica"/>
                <a:ea typeface="Calibri"/>
                <a:cs typeface="Helvetica"/>
              </a:rPr>
              <a:t>Customer</a:t>
            </a:r>
            <a:r>
              <a:rPr lang="sv-SE" sz="1300" b="1" kern="100">
                <a:solidFill>
                  <a:schemeClr val="tx2">
                    <a:lumMod val="75000"/>
                  </a:schemeClr>
                </a:solidFill>
                <a:latin typeface="Helvetica"/>
                <a:ea typeface="Calibri"/>
                <a:cs typeface="Helvetica"/>
              </a:rPr>
              <a:t> </a:t>
            </a:r>
            <a:r>
              <a:rPr lang="sv-SE" sz="1300" b="1" kern="100" err="1">
                <a:solidFill>
                  <a:schemeClr val="tx2">
                    <a:lumMod val="75000"/>
                  </a:schemeClr>
                </a:solidFill>
                <a:latin typeface="Helvetica"/>
                <a:ea typeface="Calibri"/>
                <a:cs typeface="Helvetica"/>
              </a:rPr>
              <a:t>interest</a:t>
            </a:r>
            <a:r>
              <a:rPr lang="sv-SE" sz="1300" b="1" kern="100">
                <a:solidFill>
                  <a:schemeClr val="tx2">
                    <a:lumMod val="75000"/>
                  </a:schemeClr>
                </a:solidFill>
                <a:latin typeface="Helvetica"/>
                <a:ea typeface="Calibri"/>
                <a:cs typeface="Helvetica"/>
              </a:rPr>
              <a:t> / </a:t>
            </a:r>
            <a:r>
              <a:rPr lang="sv-SE" sz="1300" b="1" kern="100" err="1">
                <a:solidFill>
                  <a:schemeClr val="tx2">
                    <a:lumMod val="75000"/>
                  </a:schemeClr>
                </a:solidFill>
                <a:latin typeface="Helvetica"/>
                <a:ea typeface="Calibri"/>
                <a:cs typeface="Helvetica"/>
              </a:rPr>
              <a:t>early</a:t>
            </a:r>
            <a:r>
              <a:rPr lang="sv-SE" sz="1300" b="1" kern="100">
                <a:solidFill>
                  <a:schemeClr val="tx2">
                    <a:lumMod val="75000"/>
                  </a:schemeClr>
                </a:solidFill>
                <a:latin typeface="Helvetica"/>
                <a:ea typeface="Calibri"/>
                <a:cs typeface="Helvetica"/>
              </a:rPr>
              <a:t> </a:t>
            </a:r>
            <a:r>
              <a:rPr lang="sv-SE" sz="1300" b="1" kern="100" err="1">
                <a:solidFill>
                  <a:schemeClr val="tx2">
                    <a:lumMod val="75000"/>
                  </a:schemeClr>
                </a:solidFill>
                <a:latin typeface="Helvetica"/>
                <a:ea typeface="Calibri"/>
                <a:cs typeface="Helvetica"/>
              </a:rPr>
              <a:t>stage</a:t>
            </a:r>
            <a:endParaRPr lang="en-US" sz="1300">
              <a:solidFill>
                <a:schemeClr val="tx2">
                  <a:lumMod val="75000"/>
                </a:schemeClr>
              </a:solidFill>
              <a:latin typeface="Helvetica"/>
              <a:ea typeface="Verdana" panose="020B0604030504040204" pitchFamily="34" charset="0"/>
              <a:cs typeface="Helvetica"/>
            </a:endParaRPr>
          </a:p>
        </p:txBody>
      </p:sp>
      <p:sp>
        <p:nvSpPr>
          <p:cNvPr id="42" name="textruta 4">
            <a:extLst>
              <a:ext uri="{FF2B5EF4-FFF2-40B4-BE49-F238E27FC236}">
                <a16:creationId xmlns:a16="http://schemas.microsoft.com/office/drawing/2014/main" id="{B46CCF0F-679E-5012-48F3-86674B8C381E}"/>
              </a:ext>
            </a:extLst>
          </p:cNvPr>
          <p:cNvSpPr txBox="1"/>
          <p:nvPr/>
        </p:nvSpPr>
        <p:spPr>
          <a:xfrm>
            <a:off x="5301410" y="2821766"/>
            <a:ext cx="2180146" cy="292388"/>
          </a:xfrm>
          <a:prstGeom prst="rect">
            <a:avLst/>
          </a:prstGeom>
          <a:noFill/>
        </p:spPr>
        <p:txBody>
          <a:bodyPr wrap="square" lIns="91440" tIns="45720" rIns="91440" bIns="45720" rtlCol="0" anchor="t">
            <a:spAutoFit/>
          </a:bodyPr>
          <a:lstStyle/>
          <a:p>
            <a:pPr algn="ctr"/>
            <a:r>
              <a:rPr lang="sv-SE" sz="1300" b="1" kern="100" err="1">
                <a:solidFill>
                  <a:schemeClr val="tx2">
                    <a:lumMod val="75000"/>
                  </a:schemeClr>
                </a:solidFill>
                <a:latin typeface="Helvetica"/>
                <a:ea typeface="Calibri"/>
                <a:cs typeface="Helvetica"/>
              </a:rPr>
              <a:t>Evaluation</a:t>
            </a:r>
            <a:r>
              <a:rPr lang="sv-SE" sz="1300" b="1" kern="100">
                <a:solidFill>
                  <a:schemeClr val="tx2">
                    <a:lumMod val="75000"/>
                  </a:schemeClr>
                </a:solidFill>
                <a:latin typeface="Helvetica"/>
                <a:ea typeface="Calibri"/>
                <a:cs typeface="Helvetica"/>
              </a:rPr>
              <a:t> </a:t>
            </a:r>
            <a:r>
              <a:rPr lang="sv-SE" sz="1300" b="1" kern="100" err="1">
                <a:solidFill>
                  <a:schemeClr val="tx2">
                    <a:lumMod val="75000"/>
                  </a:schemeClr>
                </a:solidFill>
                <a:latin typeface="Helvetica"/>
                <a:ea typeface="Calibri"/>
                <a:cs typeface="Helvetica"/>
              </a:rPr>
              <a:t>stage</a:t>
            </a:r>
            <a:endParaRPr lang="en-US" sz="1300" err="1">
              <a:solidFill>
                <a:schemeClr val="tx2">
                  <a:lumMod val="75000"/>
                </a:schemeClr>
              </a:solidFill>
              <a:latin typeface="Helvetica"/>
              <a:ea typeface="Verdana" panose="020B0604030504040204" pitchFamily="34" charset="0"/>
              <a:cs typeface="Helvetica"/>
            </a:endParaRPr>
          </a:p>
        </p:txBody>
      </p:sp>
      <p:sp>
        <p:nvSpPr>
          <p:cNvPr id="43" name="textruta 4">
            <a:extLst>
              <a:ext uri="{FF2B5EF4-FFF2-40B4-BE49-F238E27FC236}">
                <a16:creationId xmlns:a16="http://schemas.microsoft.com/office/drawing/2014/main" id="{0F2EE6B5-C426-AA71-9052-EA6EE1476083}"/>
              </a:ext>
            </a:extLst>
          </p:cNvPr>
          <p:cNvSpPr txBox="1"/>
          <p:nvPr/>
        </p:nvSpPr>
        <p:spPr>
          <a:xfrm>
            <a:off x="5321463" y="3444018"/>
            <a:ext cx="2180146" cy="292388"/>
          </a:xfrm>
          <a:prstGeom prst="rect">
            <a:avLst/>
          </a:prstGeom>
          <a:noFill/>
        </p:spPr>
        <p:txBody>
          <a:bodyPr wrap="square" lIns="91440" tIns="45720" rIns="91440" bIns="45720" rtlCol="0" anchor="t">
            <a:spAutoFit/>
          </a:bodyPr>
          <a:lstStyle/>
          <a:p>
            <a:pPr algn="ctr"/>
            <a:r>
              <a:rPr lang="sv-SE" sz="1300" b="1" kern="100" err="1">
                <a:solidFill>
                  <a:schemeClr val="tx2">
                    <a:lumMod val="75000"/>
                  </a:schemeClr>
                </a:solidFill>
                <a:latin typeface="Helvetica"/>
                <a:ea typeface="Verdana"/>
                <a:cs typeface="Helvetica"/>
              </a:rPr>
              <a:t>Development</a:t>
            </a:r>
            <a:r>
              <a:rPr lang="sv-SE" sz="1300" b="1" kern="100">
                <a:solidFill>
                  <a:schemeClr val="tx2">
                    <a:lumMod val="75000"/>
                  </a:schemeClr>
                </a:solidFill>
                <a:latin typeface="Helvetica"/>
                <a:ea typeface="Verdana"/>
                <a:cs typeface="Helvetica"/>
              </a:rPr>
              <a:t> </a:t>
            </a:r>
            <a:r>
              <a:rPr lang="sv-SE" sz="1300" b="1" kern="100" err="1">
                <a:solidFill>
                  <a:schemeClr val="tx2">
                    <a:lumMod val="75000"/>
                  </a:schemeClr>
                </a:solidFill>
                <a:latin typeface="Helvetica"/>
                <a:ea typeface="Verdana"/>
                <a:cs typeface="Helvetica"/>
              </a:rPr>
              <a:t>stage</a:t>
            </a:r>
            <a:endParaRPr lang="en-US" sz="1300" err="1">
              <a:solidFill>
                <a:schemeClr val="tx2">
                  <a:lumMod val="75000"/>
                </a:schemeClr>
              </a:solidFill>
              <a:latin typeface="Helvetica"/>
              <a:ea typeface="Verdana"/>
              <a:cs typeface="Helvetica"/>
            </a:endParaRPr>
          </a:p>
        </p:txBody>
      </p:sp>
      <p:sp>
        <p:nvSpPr>
          <p:cNvPr id="44" name="textruta 4">
            <a:extLst>
              <a:ext uri="{FF2B5EF4-FFF2-40B4-BE49-F238E27FC236}">
                <a16:creationId xmlns:a16="http://schemas.microsoft.com/office/drawing/2014/main" id="{7D4A0CD4-89EE-2CEF-99E4-0CA96195DE25}"/>
              </a:ext>
            </a:extLst>
          </p:cNvPr>
          <p:cNvSpPr txBox="1"/>
          <p:nvPr/>
        </p:nvSpPr>
        <p:spPr>
          <a:xfrm>
            <a:off x="5350009" y="4075540"/>
            <a:ext cx="2180146" cy="292388"/>
          </a:xfrm>
          <a:prstGeom prst="rect">
            <a:avLst/>
          </a:prstGeom>
          <a:noFill/>
        </p:spPr>
        <p:txBody>
          <a:bodyPr wrap="square" lIns="91440" tIns="45720" rIns="91440" bIns="45720" rtlCol="0" anchor="t">
            <a:spAutoFit/>
          </a:bodyPr>
          <a:lstStyle/>
          <a:p>
            <a:pPr algn="ctr"/>
            <a:r>
              <a:rPr lang="sv-SE" sz="1300" b="1" kern="100" err="1">
                <a:solidFill>
                  <a:schemeClr val="tx2">
                    <a:lumMod val="75000"/>
                  </a:schemeClr>
                </a:solidFill>
                <a:latin typeface="Helvetica"/>
                <a:ea typeface="Verdana"/>
                <a:cs typeface="Helvetica"/>
              </a:rPr>
              <a:t>Proof-of-concept</a:t>
            </a:r>
            <a:r>
              <a:rPr lang="sv-SE" sz="1300" b="1" kern="100">
                <a:solidFill>
                  <a:schemeClr val="tx2">
                    <a:lumMod val="75000"/>
                  </a:schemeClr>
                </a:solidFill>
                <a:latin typeface="Helvetica"/>
                <a:ea typeface="Verdana"/>
                <a:cs typeface="Helvetica"/>
              </a:rPr>
              <a:t> </a:t>
            </a:r>
            <a:r>
              <a:rPr lang="sv-SE" sz="1300" b="1" kern="100" err="1">
                <a:solidFill>
                  <a:schemeClr val="tx2">
                    <a:lumMod val="75000"/>
                  </a:schemeClr>
                </a:solidFill>
                <a:latin typeface="Helvetica"/>
                <a:ea typeface="Verdana"/>
                <a:cs typeface="Helvetica"/>
              </a:rPr>
              <a:t>stage</a:t>
            </a:r>
            <a:endParaRPr lang="en-US" sz="1300" err="1">
              <a:solidFill>
                <a:schemeClr val="tx2">
                  <a:lumMod val="75000"/>
                </a:schemeClr>
              </a:solidFill>
              <a:latin typeface="Helvetica"/>
              <a:ea typeface="Verdana"/>
              <a:cs typeface="Helvetica"/>
            </a:endParaRPr>
          </a:p>
        </p:txBody>
      </p:sp>
      <p:sp>
        <p:nvSpPr>
          <p:cNvPr id="45" name="textruta 4">
            <a:extLst>
              <a:ext uri="{FF2B5EF4-FFF2-40B4-BE49-F238E27FC236}">
                <a16:creationId xmlns:a16="http://schemas.microsoft.com/office/drawing/2014/main" id="{ABB8B0EF-A40D-B9BE-CC01-A2CDD460B5A4}"/>
              </a:ext>
            </a:extLst>
          </p:cNvPr>
          <p:cNvSpPr txBox="1"/>
          <p:nvPr/>
        </p:nvSpPr>
        <p:spPr>
          <a:xfrm>
            <a:off x="5241207" y="4710782"/>
            <a:ext cx="2380672" cy="292388"/>
          </a:xfrm>
          <a:prstGeom prst="rect">
            <a:avLst/>
          </a:prstGeom>
          <a:noFill/>
        </p:spPr>
        <p:txBody>
          <a:bodyPr wrap="square" lIns="91440" tIns="45720" rIns="91440" bIns="45720" rtlCol="0" anchor="t">
            <a:spAutoFit/>
          </a:bodyPr>
          <a:lstStyle/>
          <a:p>
            <a:pPr algn="ctr"/>
            <a:r>
              <a:rPr lang="sv-SE" sz="1300" b="1" kern="100" err="1">
                <a:solidFill>
                  <a:schemeClr val="tx2">
                    <a:lumMod val="75000"/>
                  </a:schemeClr>
                </a:solidFill>
                <a:latin typeface="Helvetica"/>
                <a:ea typeface="Verdana"/>
                <a:cs typeface="Helvetica"/>
              </a:rPr>
              <a:t>Scale-up</a:t>
            </a:r>
            <a:r>
              <a:rPr lang="sv-SE" sz="1300" b="1" kern="100">
                <a:solidFill>
                  <a:schemeClr val="tx2">
                    <a:lumMod val="75000"/>
                  </a:schemeClr>
                </a:solidFill>
                <a:latin typeface="Helvetica"/>
                <a:ea typeface="Verdana"/>
                <a:cs typeface="Helvetica"/>
              </a:rPr>
              <a:t>/</a:t>
            </a:r>
            <a:r>
              <a:rPr lang="sv-SE" sz="1300" b="1" kern="100" err="1">
                <a:solidFill>
                  <a:schemeClr val="tx2">
                    <a:lumMod val="75000"/>
                  </a:schemeClr>
                </a:solidFill>
                <a:latin typeface="Helvetica"/>
                <a:ea typeface="Verdana"/>
                <a:cs typeface="Helvetica"/>
              </a:rPr>
              <a:t>industrialization</a:t>
            </a:r>
            <a:endParaRPr lang="en-US" sz="1300" err="1">
              <a:solidFill>
                <a:schemeClr val="tx2">
                  <a:lumMod val="75000"/>
                </a:schemeClr>
              </a:solidFill>
              <a:latin typeface="Helvetica"/>
              <a:ea typeface="Verdana"/>
              <a:cs typeface="Helvetica"/>
            </a:endParaRPr>
          </a:p>
        </p:txBody>
      </p:sp>
      <p:sp>
        <p:nvSpPr>
          <p:cNvPr id="46" name="textruta 4">
            <a:extLst>
              <a:ext uri="{FF2B5EF4-FFF2-40B4-BE49-F238E27FC236}">
                <a16:creationId xmlns:a16="http://schemas.microsoft.com/office/drawing/2014/main" id="{EEBFC4BE-14C5-5B18-0929-7B00480522B7}"/>
              </a:ext>
            </a:extLst>
          </p:cNvPr>
          <p:cNvSpPr txBox="1"/>
          <p:nvPr/>
        </p:nvSpPr>
        <p:spPr>
          <a:xfrm>
            <a:off x="5294681" y="5290367"/>
            <a:ext cx="2180146" cy="292388"/>
          </a:xfrm>
          <a:prstGeom prst="rect">
            <a:avLst/>
          </a:prstGeom>
          <a:noFill/>
        </p:spPr>
        <p:txBody>
          <a:bodyPr wrap="square" lIns="91440" tIns="45720" rIns="91440" bIns="45720" rtlCol="0" anchor="t">
            <a:spAutoFit/>
          </a:bodyPr>
          <a:lstStyle/>
          <a:p>
            <a:pPr algn="ctr"/>
            <a:r>
              <a:rPr lang="sv-SE" sz="1300" b="1" kern="100" err="1">
                <a:solidFill>
                  <a:schemeClr val="tx2">
                    <a:lumMod val="75000"/>
                  </a:schemeClr>
                </a:solidFill>
                <a:latin typeface="Helvetica"/>
                <a:ea typeface="Verdana"/>
                <a:cs typeface="Helvetica"/>
              </a:rPr>
              <a:t>Launch</a:t>
            </a:r>
            <a:endParaRPr lang="en-US" sz="1300" err="1">
              <a:solidFill>
                <a:schemeClr val="tx2">
                  <a:lumMod val="75000"/>
                </a:schemeClr>
              </a:solidFill>
              <a:latin typeface="Helvetica"/>
              <a:ea typeface="Verdana"/>
              <a:cs typeface="Helvetica"/>
            </a:endParaRPr>
          </a:p>
        </p:txBody>
      </p:sp>
      <p:sp>
        <p:nvSpPr>
          <p:cNvPr id="47" name="textruta 4">
            <a:extLst>
              <a:ext uri="{FF2B5EF4-FFF2-40B4-BE49-F238E27FC236}">
                <a16:creationId xmlns:a16="http://schemas.microsoft.com/office/drawing/2014/main" id="{1AAE4ED6-F31A-0106-9EA5-D91619C5E666}"/>
              </a:ext>
            </a:extLst>
          </p:cNvPr>
          <p:cNvSpPr txBox="1"/>
          <p:nvPr/>
        </p:nvSpPr>
        <p:spPr>
          <a:xfrm>
            <a:off x="5341166" y="5760033"/>
            <a:ext cx="2180146" cy="292388"/>
          </a:xfrm>
          <a:prstGeom prst="rect">
            <a:avLst/>
          </a:prstGeom>
          <a:noFill/>
        </p:spPr>
        <p:txBody>
          <a:bodyPr wrap="square" lIns="91440" tIns="45720" rIns="91440" bIns="45720" rtlCol="0" anchor="t">
            <a:spAutoFit/>
          </a:bodyPr>
          <a:lstStyle/>
          <a:p>
            <a:pPr algn="ctr"/>
            <a:r>
              <a:rPr lang="sv-SE" sz="1300" b="1" kern="100">
                <a:solidFill>
                  <a:schemeClr val="tx2">
                    <a:lumMod val="75000"/>
                  </a:schemeClr>
                </a:solidFill>
                <a:latin typeface="Helvetica"/>
                <a:ea typeface="Verdana"/>
                <a:cs typeface="Helvetica"/>
              </a:rPr>
              <a:t>Commercial </a:t>
            </a:r>
          </a:p>
        </p:txBody>
      </p:sp>
      <p:sp>
        <p:nvSpPr>
          <p:cNvPr id="48" name="Right Brace 47">
            <a:extLst>
              <a:ext uri="{FF2B5EF4-FFF2-40B4-BE49-F238E27FC236}">
                <a16:creationId xmlns:a16="http://schemas.microsoft.com/office/drawing/2014/main" id="{04D3AB54-4469-B858-0D92-42D86ABEBE7B}"/>
              </a:ext>
            </a:extLst>
          </p:cNvPr>
          <p:cNvSpPr/>
          <p:nvPr/>
        </p:nvSpPr>
        <p:spPr>
          <a:xfrm>
            <a:off x="9551654" y="2124596"/>
            <a:ext cx="552935" cy="26893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Right Brace 48">
            <a:extLst>
              <a:ext uri="{FF2B5EF4-FFF2-40B4-BE49-F238E27FC236}">
                <a16:creationId xmlns:a16="http://schemas.microsoft.com/office/drawing/2014/main" id="{B73799CB-3436-9B42-B3F5-F3F0FAB2FC38}"/>
              </a:ext>
            </a:extLst>
          </p:cNvPr>
          <p:cNvSpPr/>
          <p:nvPr/>
        </p:nvSpPr>
        <p:spPr>
          <a:xfrm>
            <a:off x="9554035" y="4859716"/>
            <a:ext cx="552935" cy="1861044"/>
          </a:xfrm>
          <a:prstGeom prst="rightBrace">
            <a:avLst>
              <a:gd name="adj1" fmla="val 833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Arrow: Curved Left 49">
            <a:extLst>
              <a:ext uri="{FF2B5EF4-FFF2-40B4-BE49-F238E27FC236}">
                <a16:creationId xmlns:a16="http://schemas.microsoft.com/office/drawing/2014/main" id="{691935A1-F59F-31DC-DE99-7705D8517D26}"/>
              </a:ext>
            </a:extLst>
          </p:cNvPr>
          <p:cNvSpPr/>
          <p:nvPr/>
        </p:nvSpPr>
        <p:spPr>
          <a:xfrm>
            <a:off x="9372696" y="2454676"/>
            <a:ext cx="154536" cy="571407"/>
          </a:xfrm>
          <a:prstGeom prst="curvedLeftArrow">
            <a:avLst/>
          </a:prstGeom>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1" name="Arrow: Curved Left 50">
            <a:extLst>
              <a:ext uri="{FF2B5EF4-FFF2-40B4-BE49-F238E27FC236}">
                <a16:creationId xmlns:a16="http://schemas.microsoft.com/office/drawing/2014/main" id="{7701AF17-2466-7A0C-269D-49CB4FCE43D0}"/>
              </a:ext>
            </a:extLst>
          </p:cNvPr>
          <p:cNvSpPr/>
          <p:nvPr/>
        </p:nvSpPr>
        <p:spPr>
          <a:xfrm>
            <a:off x="8965650" y="2967292"/>
            <a:ext cx="154536" cy="571407"/>
          </a:xfrm>
          <a:prstGeom prst="curvedLeftArrow">
            <a:avLst/>
          </a:prstGeom>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2" name="Arrow: Curved Left 51">
            <a:extLst>
              <a:ext uri="{FF2B5EF4-FFF2-40B4-BE49-F238E27FC236}">
                <a16:creationId xmlns:a16="http://schemas.microsoft.com/office/drawing/2014/main" id="{7A53014E-619A-0153-CA56-2ABF17D338D0}"/>
              </a:ext>
            </a:extLst>
          </p:cNvPr>
          <p:cNvSpPr/>
          <p:nvPr/>
        </p:nvSpPr>
        <p:spPr>
          <a:xfrm>
            <a:off x="8517396" y="3590466"/>
            <a:ext cx="154536" cy="571407"/>
          </a:xfrm>
          <a:prstGeom prst="curvedLeftArrow">
            <a:avLst/>
          </a:prstGeom>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3" name="Arrow: Curved Left 52">
            <a:extLst>
              <a:ext uri="{FF2B5EF4-FFF2-40B4-BE49-F238E27FC236}">
                <a16:creationId xmlns:a16="http://schemas.microsoft.com/office/drawing/2014/main" id="{E1950A93-52AC-109F-B679-D9D857B5D7A3}"/>
              </a:ext>
            </a:extLst>
          </p:cNvPr>
          <p:cNvSpPr/>
          <p:nvPr/>
        </p:nvSpPr>
        <p:spPr>
          <a:xfrm>
            <a:off x="8109507" y="4223451"/>
            <a:ext cx="154536" cy="571407"/>
          </a:xfrm>
          <a:prstGeom prst="curvedLeftArrow">
            <a:avLst/>
          </a:prstGeom>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4" name="Arrow: Curved Left 53">
            <a:extLst>
              <a:ext uri="{FF2B5EF4-FFF2-40B4-BE49-F238E27FC236}">
                <a16:creationId xmlns:a16="http://schemas.microsoft.com/office/drawing/2014/main" id="{6D425427-DAA8-932B-DC68-D7D1DE382AFE}"/>
              </a:ext>
            </a:extLst>
          </p:cNvPr>
          <p:cNvSpPr/>
          <p:nvPr/>
        </p:nvSpPr>
        <p:spPr>
          <a:xfrm>
            <a:off x="7642995" y="4891879"/>
            <a:ext cx="154536" cy="571407"/>
          </a:xfrm>
          <a:prstGeom prst="curvedLeftArrow">
            <a:avLst/>
          </a:prstGeom>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400">
              <a:solidFill>
                <a:schemeClr val="tx1"/>
              </a:solidFill>
            </a:endParaRPr>
          </a:p>
        </p:txBody>
      </p:sp>
      <p:sp>
        <p:nvSpPr>
          <p:cNvPr id="55" name="Arrow: Curved Left 54">
            <a:extLst>
              <a:ext uri="{FF2B5EF4-FFF2-40B4-BE49-F238E27FC236}">
                <a16:creationId xmlns:a16="http://schemas.microsoft.com/office/drawing/2014/main" id="{8C8709E9-F039-9503-B696-4D421370B1F8}"/>
              </a:ext>
            </a:extLst>
          </p:cNvPr>
          <p:cNvSpPr/>
          <p:nvPr/>
        </p:nvSpPr>
        <p:spPr>
          <a:xfrm>
            <a:off x="7172427" y="5586903"/>
            <a:ext cx="154536" cy="571407"/>
          </a:xfrm>
          <a:prstGeom prst="curvedLeftArrow">
            <a:avLst/>
          </a:prstGeom>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400">
              <a:solidFill>
                <a:schemeClr val="tx1"/>
              </a:solidFill>
            </a:endParaRPr>
          </a:p>
        </p:txBody>
      </p:sp>
      <p:sp>
        <p:nvSpPr>
          <p:cNvPr id="56" name="Left Brace 55">
            <a:extLst>
              <a:ext uri="{FF2B5EF4-FFF2-40B4-BE49-F238E27FC236}">
                <a16:creationId xmlns:a16="http://schemas.microsoft.com/office/drawing/2014/main" id="{75814925-D817-A437-A021-A24AC3E5AB7E}"/>
              </a:ext>
            </a:extLst>
          </p:cNvPr>
          <p:cNvSpPr/>
          <p:nvPr/>
        </p:nvSpPr>
        <p:spPr>
          <a:xfrm rot="16200000">
            <a:off x="8192373" y="5163770"/>
            <a:ext cx="267697" cy="22808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7" name="textruta 4">
            <a:extLst>
              <a:ext uri="{FF2B5EF4-FFF2-40B4-BE49-F238E27FC236}">
                <a16:creationId xmlns:a16="http://schemas.microsoft.com/office/drawing/2014/main" id="{936CA4C6-36C6-AF2C-D841-817C92B81E50}"/>
              </a:ext>
            </a:extLst>
          </p:cNvPr>
          <p:cNvSpPr txBox="1"/>
          <p:nvPr/>
        </p:nvSpPr>
        <p:spPr>
          <a:xfrm>
            <a:off x="9373495" y="5642105"/>
            <a:ext cx="2834101" cy="292388"/>
          </a:xfrm>
          <a:prstGeom prst="rect">
            <a:avLst/>
          </a:prstGeom>
          <a:noFill/>
        </p:spPr>
        <p:txBody>
          <a:bodyPr wrap="square" lIns="91440" tIns="45720" rIns="91440" bIns="45720" rtlCol="0" anchor="t">
            <a:spAutoFit/>
          </a:bodyPr>
          <a:lstStyle/>
          <a:p>
            <a:pPr algn="ctr"/>
            <a:r>
              <a:rPr lang="sv-SE" sz="1300" b="1" kern="100">
                <a:solidFill>
                  <a:schemeClr val="tx2">
                    <a:lumMod val="75000"/>
                  </a:schemeClr>
                </a:solidFill>
                <a:latin typeface="Helvetica"/>
                <a:ea typeface="Verdana"/>
                <a:cs typeface="Helvetica"/>
              </a:rPr>
              <a:t>Potential </a:t>
            </a:r>
            <a:r>
              <a:rPr lang="sv-SE" sz="1300" b="1" kern="100" err="1">
                <a:solidFill>
                  <a:schemeClr val="tx2">
                    <a:lumMod val="75000"/>
                  </a:schemeClr>
                </a:solidFill>
                <a:latin typeface="Helvetica"/>
                <a:ea typeface="Verdana"/>
                <a:cs typeface="Helvetica"/>
              </a:rPr>
              <a:t>PM’s</a:t>
            </a:r>
            <a:endParaRPr lang="en-US" sz="1300" err="1">
              <a:solidFill>
                <a:schemeClr val="tx2">
                  <a:lumMod val="75000"/>
                </a:schemeClr>
              </a:solidFill>
              <a:latin typeface="Helvetica"/>
              <a:ea typeface="Verdana"/>
              <a:cs typeface="Helvetica"/>
            </a:endParaRPr>
          </a:p>
        </p:txBody>
      </p:sp>
      <p:sp>
        <p:nvSpPr>
          <p:cNvPr id="58" name="textruta 4">
            <a:extLst>
              <a:ext uri="{FF2B5EF4-FFF2-40B4-BE49-F238E27FC236}">
                <a16:creationId xmlns:a16="http://schemas.microsoft.com/office/drawing/2014/main" id="{A0DC4AAB-426A-348F-B45F-CD7A9A5201B0}"/>
              </a:ext>
            </a:extLst>
          </p:cNvPr>
          <p:cNvSpPr txBox="1"/>
          <p:nvPr/>
        </p:nvSpPr>
        <p:spPr>
          <a:xfrm>
            <a:off x="7286502" y="6396691"/>
            <a:ext cx="2180146" cy="292388"/>
          </a:xfrm>
          <a:prstGeom prst="rect">
            <a:avLst/>
          </a:prstGeom>
          <a:noFill/>
        </p:spPr>
        <p:txBody>
          <a:bodyPr wrap="square" lIns="91440" tIns="45720" rIns="91440" bIns="45720" rtlCol="0" anchor="t">
            <a:spAutoFit/>
          </a:bodyPr>
          <a:lstStyle/>
          <a:p>
            <a:pPr algn="ctr"/>
            <a:r>
              <a:rPr lang="sv-SE" sz="1300" b="1" kern="100" err="1">
                <a:solidFill>
                  <a:schemeClr val="tx2">
                    <a:lumMod val="75000"/>
                  </a:schemeClr>
                </a:solidFill>
                <a:latin typeface="Helvetica"/>
                <a:ea typeface="Verdana"/>
                <a:cs typeface="Helvetica"/>
              </a:rPr>
              <a:t>Toll</a:t>
            </a:r>
            <a:r>
              <a:rPr lang="sv-SE" sz="1300" b="1" kern="100">
                <a:solidFill>
                  <a:schemeClr val="tx2">
                    <a:lumMod val="75000"/>
                  </a:schemeClr>
                </a:solidFill>
                <a:latin typeface="Helvetica"/>
                <a:ea typeface="Verdana"/>
                <a:cs typeface="Helvetica"/>
              </a:rPr>
              <a:t> gates</a:t>
            </a:r>
            <a:endParaRPr lang="en-US" sz="1300">
              <a:solidFill>
                <a:schemeClr val="tx2">
                  <a:lumMod val="75000"/>
                </a:schemeClr>
              </a:solidFill>
              <a:latin typeface="Helvetica"/>
              <a:ea typeface="Verdana"/>
              <a:cs typeface="Helvetica"/>
            </a:endParaRPr>
          </a:p>
        </p:txBody>
      </p:sp>
      <p:sp>
        <p:nvSpPr>
          <p:cNvPr id="59" name="textruta 4">
            <a:extLst>
              <a:ext uri="{FF2B5EF4-FFF2-40B4-BE49-F238E27FC236}">
                <a16:creationId xmlns:a16="http://schemas.microsoft.com/office/drawing/2014/main" id="{402416A5-008F-ED2F-F688-71D10DD5799D}"/>
              </a:ext>
            </a:extLst>
          </p:cNvPr>
          <p:cNvSpPr txBox="1"/>
          <p:nvPr/>
        </p:nvSpPr>
        <p:spPr>
          <a:xfrm>
            <a:off x="9721073" y="3295323"/>
            <a:ext cx="2834101" cy="292388"/>
          </a:xfrm>
          <a:prstGeom prst="rect">
            <a:avLst/>
          </a:prstGeom>
          <a:noFill/>
        </p:spPr>
        <p:txBody>
          <a:bodyPr wrap="square" lIns="91440" tIns="45720" rIns="91440" bIns="45720" rtlCol="0" anchor="t">
            <a:spAutoFit/>
          </a:bodyPr>
          <a:lstStyle/>
          <a:p>
            <a:pPr algn="ctr"/>
            <a:r>
              <a:rPr lang="sv-SE" sz="1300" b="1" kern="100" err="1">
                <a:solidFill>
                  <a:schemeClr val="tx2">
                    <a:lumMod val="75000"/>
                  </a:schemeClr>
                </a:solidFill>
                <a:latin typeface="Helvetica"/>
                <a:ea typeface="Verdana"/>
                <a:cs typeface="Helvetica"/>
              </a:rPr>
              <a:t>Typically</a:t>
            </a:r>
            <a:r>
              <a:rPr lang="sv-SE" sz="1300" b="1" kern="100">
                <a:solidFill>
                  <a:schemeClr val="tx2">
                    <a:lumMod val="75000"/>
                  </a:schemeClr>
                </a:solidFill>
                <a:latin typeface="Helvetica"/>
                <a:ea typeface="Verdana"/>
                <a:cs typeface="Helvetica"/>
              </a:rPr>
              <a:t> Non-</a:t>
            </a:r>
            <a:r>
              <a:rPr lang="sv-SE" sz="1300" b="1" kern="100" err="1">
                <a:solidFill>
                  <a:schemeClr val="tx2">
                    <a:lumMod val="75000"/>
                  </a:schemeClr>
                </a:solidFill>
                <a:latin typeface="Helvetica"/>
                <a:ea typeface="Verdana"/>
                <a:cs typeface="Helvetica"/>
              </a:rPr>
              <a:t>disclosed</a:t>
            </a:r>
            <a:endParaRPr lang="en-US" sz="1300">
              <a:solidFill>
                <a:schemeClr val="tx2">
                  <a:lumMod val="75000"/>
                </a:schemeClr>
              </a:solidFill>
              <a:latin typeface="Verdana" panose="020B0604030504040204" pitchFamily="34" charset="0"/>
              <a:ea typeface="Verdana" panose="020B0604030504040204" pitchFamily="34" charset="0"/>
            </a:endParaRPr>
          </a:p>
        </p:txBody>
      </p:sp>
      <p:sp>
        <p:nvSpPr>
          <p:cNvPr id="71" name="TextBox 70">
            <a:extLst>
              <a:ext uri="{FF2B5EF4-FFF2-40B4-BE49-F238E27FC236}">
                <a16:creationId xmlns:a16="http://schemas.microsoft.com/office/drawing/2014/main" id="{F803C52C-CF3D-3C85-E84E-0A0A9F3B8BF8}"/>
              </a:ext>
            </a:extLst>
          </p:cNvPr>
          <p:cNvSpPr txBox="1"/>
          <p:nvPr/>
        </p:nvSpPr>
        <p:spPr>
          <a:xfrm>
            <a:off x="10924413" y="2905328"/>
            <a:ext cx="914400" cy="914400"/>
          </a:xfrm>
          <a:prstGeom prst="rect">
            <a:avLst/>
          </a:prstGeom>
        </p:spPr>
        <p:txBody>
          <a:bodyPr vert="horz" wrap="non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72" name="textruta 4">
            <a:extLst>
              <a:ext uri="{FF2B5EF4-FFF2-40B4-BE49-F238E27FC236}">
                <a16:creationId xmlns:a16="http://schemas.microsoft.com/office/drawing/2014/main" id="{89A7E83B-2AB3-86CB-4D09-65712EC63CCA}"/>
              </a:ext>
            </a:extLst>
          </p:cNvPr>
          <p:cNvSpPr txBox="1"/>
          <p:nvPr/>
        </p:nvSpPr>
        <p:spPr>
          <a:xfrm>
            <a:off x="-36091" y="1871840"/>
            <a:ext cx="3154213" cy="292388"/>
          </a:xfrm>
          <a:prstGeom prst="rect">
            <a:avLst/>
          </a:prstGeom>
          <a:noFill/>
        </p:spPr>
        <p:txBody>
          <a:bodyPr wrap="square" lIns="91440" tIns="45720" rIns="91440" bIns="45720" rtlCol="0" anchor="t">
            <a:spAutoFit/>
          </a:bodyPr>
          <a:lstStyle/>
          <a:p>
            <a:pPr algn="ctr"/>
            <a:r>
              <a:rPr lang="sv-SE" sz="1300" b="1" u="sng" kern="100">
                <a:solidFill>
                  <a:schemeClr val="tx2">
                    <a:lumMod val="75000"/>
                  </a:schemeClr>
                </a:solidFill>
                <a:latin typeface="Helvetica"/>
                <a:ea typeface="Verdana"/>
                <a:cs typeface="Helvetica"/>
              </a:rPr>
              <a:t>Recycling</a:t>
            </a:r>
            <a:r>
              <a:rPr lang="sv-SE" sz="1300" b="1" kern="100">
                <a:solidFill>
                  <a:schemeClr val="tx2">
                    <a:lumMod val="75000"/>
                  </a:schemeClr>
                </a:solidFill>
                <a:latin typeface="Helvetica"/>
                <a:ea typeface="Verdana"/>
                <a:cs typeface="Helvetica"/>
              </a:rPr>
              <a:t>   </a:t>
            </a:r>
            <a:r>
              <a:rPr lang="sv-SE" sz="1300" b="1" u="sng" kern="100" err="1">
                <a:solidFill>
                  <a:schemeClr val="tx2">
                    <a:lumMod val="75000"/>
                  </a:schemeClr>
                </a:solidFill>
                <a:latin typeface="Helvetica"/>
                <a:ea typeface="Verdana"/>
                <a:cs typeface="Helvetica"/>
              </a:rPr>
              <a:t>High</a:t>
            </a:r>
            <a:r>
              <a:rPr lang="sv-SE" sz="1300" b="1" u="sng" kern="100">
                <a:solidFill>
                  <a:schemeClr val="tx2">
                    <a:lumMod val="75000"/>
                  </a:schemeClr>
                </a:solidFill>
                <a:latin typeface="Helvetica"/>
                <a:ea typeface="Verdana"/>
                <a:cs typeface="Helvetica"/>
              </a:rPr>
              <a:t> Temp</a:t>
            </a:r>
            <a:r>
              <a:rPr lang="sv-SE" sz="1300" b="1" kern="100">
                <a:solidFill>
                  <a:schemeClr val="tx2">
                    <a:lumMod val="75000"/>
                  </a:schemeClr>
                </a:solidFill>
                <a:latin typeface="Helvetica"/>
                <a:ea typeface="Verdana"/>
                <a:cs typeface="Helvetica"/>
              </a:rPr>
              <a:t>    </a:t>
            </a:r>
            <a:r>
              <a:rPr lang="sv-SE" sz="1300" b="1" u="sng" kern="100" err="1">
                <a:solidFill>
                  <a:schemeClr val="tx2">
                    <a:lumMod val="75000"/>
                  </a:schemeClr>
                </a:solidFill>
                <a:latin typeface="Helvetica"/>
                <a:ea typeface="Verdana"/>
                <a:cs typeface="Helvetica"/>
              </a:rPr>
              <a:t>Lightweight</a:t>
            </a:r>
            <a:endParaRPr lang="en-US" sz="1300" u="sng" err="1">
              <a:solidFill>
                <a:schemeClr val="tx2">
                  <a:lumMod val="75000"/>
                </a:schemeClr>
              </a:solidFill>
              <a:latin typeface="Helvetica"/>
              <a:ea typeface="Verdana"/>
              <a:cs typeface="Helvetica"/>
            </a:endParaRPr>
          </a:p>
        </p:txBody>
      </p:sp>
      <p:sp>
        <p:nvSpPr>
          <p:cNvPr id="74" name="textruta 4">
            <a:extLst>
              <a:ext uri="{FF2B5EF4-FFF2-40B4-BE49-F238E27FC236}">
                <a16:creationId xmlns:a16="http://schemas.microsoft.com/office/drawing/2014/main" id="{90319A04-461E-1E4A-E876-48EB798C141F}"/>
              </a:ext>
            </a:extLst>
          </p:cNvPr>
          <p:cNvSpPr txBox="1"/>
          <p:nvPr/>
        </p:nvSpPr>
        <p:spPr>
          <a:xfrm>
            <a:off x="122535" y="3524222"/>
            <a:ext cx="2834101" cy="292388"/>
          </a:xfrm>
          <a:prstGeom prst="rect">
            <a:avLst/>
          </a:prstGeom>
          <a:noFill/>
        </p:spPr>
        <p:txBody>
          <a:bodyPr wrap="square" lIns="91440" tIns="45720" rIns="91440" bIns="45720" rtlCol="0" anchor="t">
            <a:spAutoFit/>
          </a:bodyPr>
          <a:lstStyle/>
          <a:p>
            <a:pPr algn="ctr"/>
            <a:r>
              <a:rPr lang="sv-SE" sz="1300" b="1" kern="100">
                <a:solidFill>
                  <a:schemeClr val="tx2">
                    <a:lumMod val="75000"/>
                  </a:schemeClr>
                </a:solidFill>
                <a:latin typeface="Helvetica"/>
                <a:ea typeface="Verdana"/>
                <a:cs typeface="Helvetica"/>
              </a:rPr>
              <a:t>&gt;100               10                 15-20</a:t>
            </a:r>
            <a:endParaRPr lang="en-US" sz="1300">
              <a:solidFill>
                <a:schemeClr val="tx2">
                  <a:lumMod val="75000"/>
                </a:schemeClr>
              </a:solidFill>
              <a:latin typeface="Verdana" panose="020B0604030504040204" pitchFamily="34" charset="0"/>
              <a:ea typeface="Verdana" panose="020B0604030504040204" pitchFamily="34" charset="0"/>
            </a:endParaRPr>
          </a:p>
        </p:txBody>
      </p:sp>
      <p:sp>
        <p:nvSpPr>
          <p:cNvPr id="75" name="textruta 4">
            <a:extLst>
              <a:ext uri="{FF2B5EF4-FFF2-40B4-BE49-F238E27FC236}">
                <a16:creationId xmlns:a16="http://schemas.microsoft.com/office/drawing/2014/main" id="{DEEC52CF-3C62-4999-5BFB-34C6E46BB29A}"/>
              </a:ext>
            </a:extLst>
          </p:cNvPr>
          <p:cNvSpPr txBox="1"/>
          <p:nvPr/>
        </p:nvSpPr>
        <p:spPr>
          <a:xfrm>
            <a:off x="122536" y="5390702"/>
            <a:ext cx="2834101" cy="292388"/>
          </a:xfrm>
          <a:prstGeom prst="rect">
            <a:avLst/>
          </a:prstGeom>
          <a:noFill/>
        </p:spPr>
        <p:txBody>
          <a:bodyPr wrap="square" lIns="91440" tIns="45720" rIns="91440" bIns="45720" rtlCol="0" anchor="t">
            <a:spAutoFit/>
          </a:bodyPr>
          <a:lstStyle/>
          <a:p>
            <a:pPr algn="ctr"/>
            <a:r>
              <a:rPr lang="sv-SE" sz="1300" b="1" kern="100">
                <a:solidFill>
                  <a:schemeClr val="tx2">
                    <a:lumMod val="75000"/>
                  </a:schemeClr>
                </a:solidFill>
                <a:latin typeface="Helvetica"/>
                <a:ea typeface="Verdana"/>
                <a:cs typeface="Helvetica"/>
              </a:rPr>
              <a:t>~15                 ~5                  ~7 </a:t>
            </a:r>
            <a:endParaRPr lang="en-US" sz="1300">
              <a:solidFill>
                <a:schemeClr val="tx2">
                  <a:lumMod val="75000"/>
                </a:schemeClr>
              </a:solidFill>
              <a:latin typeface="Helvetica"/>
              <a:ea typeface="Verdana"/>
              <a:cs typeface="Helvetica"/>
            </a:endParaRPr>
          </a:p>
        </p:txBody>
      </p:sp>
      <p:sp>
        <p:nvSpPr>
          <p:cNvPr id="77" name="textruta 4">
            <a:extLst>
              <a:ext uri="{FF2B5EF4-FFF2-40B4-BE49-F238E27FC236}">
                <a16:creationId xmlns:a16="http://schemas.microsoft.com/office/drawing/2014/main" id="{1A8947F2-79E7-1BBD-F432-DFE711A8E6F8}"/>
              </a:ext>
            </a:extLst>
          </p:cNvPr>
          <p:cNvSpPr txBox="1"/>
          <p:nvPr/>
        </p:nvSpPr>
        <p:spPr>
          <a:xfrm>
            <a:off x="146189" y="6079952"/>
            <a:ext cx="2834101" cy="292388"/>
          </a:xfrm>
          <a:prstGeom prst="rect">
            <a:avLst/>
          </a:prstGeom>
          <a:noFill/>
        </p:spPr>
        <p:txBody>
          <a:bodyPr wrap="square" lIns="91440" tIns="45720" rIns="91440" bIns="45720" rtlCol="0" anchor="t">
            <a:spAutoFit/>
          </a:bodyPr>
          <a:lstStyle/>
          <a:p>
            <a:pPr algn="ctr"/>
            <a:r>
              <a:rPr lang="sv-SE" sz="1300" b="1" kern="100">
                <a:solidFill>
                  <a:schemeClr val="tx2">
                    <a:lumMod val="75000"/>
                  </a:schemeClr>
                </a:solidFill>
                <a:latin typeface="Helvetica"/>
                <a:ea typeface="Verdana"/>
                <a:cs typeface="Helvetica"/>
              </a:rPr>
              <a:t>~8                  ~2                 ~2 </a:t>
            </a:r>
            <a:endParaRPr lang="en-US" sz="1300">
              <a:solidFill>
                <a:schemeClr val="tx2">
                  <a:lumMod val="75000"/>
                </a:schemeClr>
              </a:solidFill>
              <a:latin typeface="Helvetica"/>
              <a:ea typeface="Verdana"/>
              <a:cs typeface="Helvetica"/>
            </a:endParaRPr>
          </a:p>
        </p:txBody>
      </p:sp>
      <p:sp>
        <p:nvSpPr>
          <p:cNvPr id="3" name="TextBox 2">
            <a:extLst>
              <a:ext uri="{FF2B5EF4-FFF2-40B4-BE49-F238E27FC236}">
                <a16:creationId xmlns:a16="http://schemas.microsoft.com/office/drawing/2014/main" id="{10A2B392-3792-74B1-15E1-559F3762C1E7}"/>
              </a:ext>
            </a:extLst>
          </p:cNvPr>
          <p:cNvSpPr txBox="1"/>
          <p:nvPr/>
        </p:nvSpPr>
        <p:spPr>
          <a:xfrm>
            <a:off x="703488" y="1366897"/>
            <a:ext cx="11244421" cy="646331"/>
          </a:xfrm>
          <a:prstGeom prst="rect">
            <a:avLst/>
          </a:prstGeom>
          <a:noFill/>
        </p:spPr>
        <p:txBody>
          <a:bodyPr wrap="square" lIns="91440" tIns="45720" rIns="91440" bIns="45720" anchor="t">
            <a:spAutoFit/>
          </a:bodyPr>
          <a:lstStyle/>
          <a:p>
            <a:r>
              <a:rPr lang="en-US">
                <a:solidFill>
                  <a:srgbClr val="000000"/>
                </a:solidFill>
                <a:latin typeface="Arial"/>
                <a:cs typeface="Arial"/>
              </a:rPr>
              <a:t>Same standardized, and well proven, project pipeline process also for Recycling (with 3-10X more volume)</a:t>
            </a:r>
            <a:endParaRPr lang="en-US">
              <a:effectLst/>
              <a:ea typeface="Times New Roman" panose="02020603050405020304" pitchFamily="18" charset="0"/>
              <a:cs typeface="Arial"/>
            </a:endParaRPr>
          </a:p>
          <a:p>
            <a:endParaRPr lang="en-US">
              <a:effectLst/>
              <a:ea typeface="Times New Roman" panose="02020603050405020304" pitchFamily="18" charset="0"/>
            </a:endParaRPr>
          </a:p>
        </p:txBody>
      </p:sp>
      <p:sp>
        <p:nvSpPr>
          <p:cNvPr id="2" name="Left Brace 1">
            <a:extLst>
              <a:ext uri="{FF2B5EF4-FFF2-40B4-BE49-F238E27FC236}">
                <a16:creationId xmlns:a16="http://schemas.microsoft.com/office/drawing/2014/main" id="{7B5445D1-F264-803E-C83B-06EA543ABE78}"/>
              </a:ext>
            </a:extLst>
          </p:cNvPr>
          <p:cNvSpPr/>
          <p:nvPr/>
        </p:nvSpPr>
        <p:spPr>
          <a:xfrm>
            <a:off x="2862684" y="2160037"/>
            <a:ext cx="403727" cy="304239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1590169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AADE-BE16-FAE1-2A3E-61D5B872B2D0}"/>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785E4E3D-5A2F-7A39-B25F-A2B357D448F9}"/>
              </a:ext>
            </a:extLst>
          </p:cNvPr>
          <p:cNvGraphicFramePr>
            <a:graphicFrameLocks/>
          </p:cNvGraphicFramePr>
          <p:nvPr/>
        </p:nvGraphicFramePr>
        <p:xfrm>
          <a:off x="1430039" y="2261937"/>
          <a:ext cx="7163946" cy="4365743"/>
        </p:xfrm>
        <a:graphic>
          <a:graphicData uri="http://schemas.openxmlformats.org/drawingml/2006/chart">
            <c:chart xmlns:c="http://schemas.openxmlformats.org/drawingml/2006/chart" xmlns:r="http://schemas.openxmlformats.org/officeDocument/2006/relationships" r:id="rId2"/>
          </a:graphicData>
        </a:graphic>
      </p:graphicFrame>
      <p:sp>
        <p:nvSpPr>
          <p:cNvPr id="10" name="Platshållare för text 1">
            <a:extLst>
              <a:ext uri="{FF2B5EF4-FFF2-40B4-BE49-F238E27FC236}">
                <a16:creationId xmlns:a16="http://schemas.microsoft.com/office/drawing/2014/main" id="{F2B378BA-F0F0-FBCE-A683-7C1E3E513A0A}"/>
              </a:ext>
            </a:extLst>
          </p:cNvPr>
          <p:cNvSpPr>
            <a:spLocks noGrp="1"/>
          </p:cNvSpPr>
          <p:nvPr>
            <p:ph type="body" sz="quarter" idx="20"/>
          </p:nvPr>
        </p:nvSpPr>
        <p:spPr>
          <a:xfrm>
            <a:off x="2003071" y="655807"/>
            <a:ext cx="9961935" cy="516164"/>
          </a:xfrm>
        </p:spPr>
        <p:txBody>
          <a:bodyPr>
            <a:noAutofit/>
          </a:bodyPr>
          <a:lstStyle/>
          <a:p>
            <a:pPr algn="l"/>
            <a:r>
              <a:rPr lang="sv-SE" sz="3600">
                <a:latin typeface="Arial"/>
                <a:cs typeface="Arial"/>
              </a:rPr>
              <a:t>Three underlying business logics</a:t>
            </a:r>
            <a:endParaRPr lang="en-US"/>
          </a:p>
          <a:p>
            <a:endParaRPr lang="en-GB"/>
          </a:p>
        </p:txBody>
      </p:sp>
      <p:sp>
        <p:nvSpPr>
          <p:cNvPr id="4" name="Left Brace 3">
            <a:extLst>
              <a:ext uri="{FF2B5EF4-FFF2-40B4-BE49-F238E27FC236}">
                <a16:creationId xmlns:a16="http://schemas.microsoft.com/office/drawing/2014/main" id="{61CAC3A7-4B32-4A0C-E3D5-097ECF0A791F}"/>
              </a:ext>
            </a:extLst>
          </p:cNvPr>
          <p:cNvSpPr/>
          <p:nvPr/>
        </p:nvSpPr>
        <p:spPr>
          <a:xfrm rot="10800000">
            <a:off x="6496708" y="3981157"/>
            <a:ext cx="165347" cy="206213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Left Brace 4">
            <a:extLst>
              <a:ext uri="{FF2B5EF4-FFF2-40B4-BE49-F238E27FC236}">
                <a16:creationId xmlns:a16="http://schemas.microsoft.com/office/drawing/2014/main" id="{C9D0EA34-B3F1-C189-9ED1-817BC17326EA}"/>
              </a:ext>
            </a:extLst>
          </p:cNvPr>
          <p:cNvSpPr/>
          <p:nvPr/>
        </p:nvSpPr>
        <p:spPr>
          <a:xfrm rot="10800000">
            <a:off x="6496710" y="2406839"/>
            <a:ext cx="159613" cy="151804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 name="TextBox 5">
            <a:extLst>
              <a:ext uri="{FF2B5EF4-FFF2-40B4-BE49-F238E27FC236}">
                <a16:creationId xmlns:a16="http://schemas.microsoft.com/office/drawing/2014/main" id="{77C830A4-492D-0D4F-55BF-3536D7E14497}"/>
              </a:ext>
            </a:extLst>
          </p:cNvPr>
          <p:cNvSpPr txBox="1"/>
          <p:nvPr/>
        </p:nvSpPr>
        <p:spPr>
          <a:xfrm>
            <a:off x="6822972" y="4699989"/>
            <a:ext cx="4356081" cy="415561"/>
          </a:xfrm>
          <a:prstGeom prst="rect">
            <a:avLst/>
          </a:prstGeom>
        </p:spPr>
        <p:txBody>
          <a:bodyPr vert="horz" wrap="none" lIns="72000" tIns="72000" rIns="72000" bIns="72000" rtlCol="0" anchor="t">
            <a:noAutofit/>
          </a:bodyPr>
          <a:lstStyle/>
          <a:p>
            <a:r>
              <a:rPr lang="en-GB" sz="1600" b="1">
                <a:solidFill>
                  <a:srgbClr val="000000"/>
                </a:solidFill>
              </a:rPr>
              <a:t>Aesthetics </a:t>
            </a:r>
            <a:r>
              <a:rPr lang="sv-SE" sz="1600" b="1">
                <a:solidFill>
                  <a:schemeClr val="tx1">
                    <a:lumMod val="75000"/>
                    <a:lumOff val="25000"/>
                  </a:schemeClr>
                </a:solidFill>
              </a:rPr>
              <a:t>(59%):</a:t>
            </a:r>
            <a:r>
              <a:rPr kumimoji="0" lang="sv-SE" sz="1600" b="1" i="0" u="none" strike="noStrike" kern="1200" cap="none" spc="0" normalizeH="0" baseline="0" noProof="0">
                <a:ln>
                  <a:noFill/>
                </a:ln>
                <a:solidFill>
                  <a:schemeClr val="tx1">
                    <a:lumMod val="75000"/>
                    <a:lumOff val="25000"/>
                  </a:schemeClr>
                </a:solidFill>
                <a:effectLst/>
                <a:uLnTx/>
                <a:uFillTx/>
                <a:latin typeface="+mn-lt"/>
                <a:ea typeface="+mn-ea"/>
                <a:cs typeface="+mn-cs"/>
              </a:rPr>
              <a:t> </a:t>
            </a:r>
            <a:endParaRPr lang="sv-SE">
              <a:solidFill>
                <a:schemeClr val="tx1">
                  <a:lumMod val="75000"/>
                  <a:lumOff val="25000"/>
                </a:schemeClr>
              </a:solidFill>
              <a:ea typeface="+mn-ea"/>
              <a:cs typeface="+mn-cs"/>
            </a:endParaRPr>
          </a:p>
          <a:p>
            <a:pPr marR="0" defTabSz="914400" rtl="0" eaLnBrk="1" fontAlgn="auto" latinLnBrk="0" hangingPunct="1">
              <a:lnSpc>
                <a:spcPct val="100000"/>
              </a:lnSpc>
              <a:spcAft>
                <a:spcPts val="0"/>
              </a:spcAft>
              <a:buClr>
                <a:srgbClr val="DC0D15"/>
              </a:buClr>
              <a:buSzTx/>
              <a:tabLst/>
            </a:pPr>
            <a:r>
              <a:rPr kumimoji="0" lang="sv-SE" sz="1600" b="1" i="0" u="none" strike="noStrike" kern="1200" cap="none" spc="0" normalizeH="0" baseline="0" noProof="0">
                <a:ln>
                  <a:noFill/>
                </a:ln>
                <a:solidFill>
                  <a:schemeClr val="tx1">
                    <a:lumMod val="75000"/>
                    <a:lumOff val="25000"/>
                  </a:schemeClr>
                </a:solidFill>
                <a:effectLst/>
                <a:uLnTx/>
                <a:uFillTx/>
                <a:latin typeface="+mn-lt"/>
                <a:ea typeface="+mn-ea"/>
                <a:cs typeface="+mn-cs"/>
              </a:rPr>
              <a:t>”The base business”</a:t>
            </a:r>
          </a:p>
        </p:txBody>
      </p:sp>
      <p:sp>
        <p:nvSpPr>
          <p:cNvPr id="12" name="TextBox 11">
            <a:extLst>
              <a:ext uri="{FF2B5EF4-FFF2-40B4-BE49-F238E27FC236}">
                <a16:creationId xmlns:a16="http://schemas.microsoft.com/office/drawing/2014/main" id="{9E0D254F-7859-0327-4BE1-A904D089805F}"/>
              </a:ext>
            </a:extLst>
          </p:cNvPr>
          <p:cNvSpPr txBox="1"/>
          <p:nvPr/>
        </p:nvSpPr>
        <p:spPr>
          <a:xfrm>
            <a:off x="6871099" y="2832538"/>
            <a:ext cx="3441684" cy="978522"/>
          </a:xfrm>
          <a:prstGeom prst="rect">
            <a:avLst/>
          </a:prstGeom>
        </p:spPr>
        <p:txBody>
          <a:bodyPr vert="horz" wrap="none" lIns="72000" tIns="72000" rIns="72000" bIns="72000" rtlCol="0" anchor="t">
            <a:noAutofit/>
          </a:bodyPr>
          <a:lstStyle/>
          <a:p>
            <a:pPr>
              <a:buClr>
                <a:srgbClr val="DC0D15"/>
              </a:buClr>
            </a:pPr>
            <a:r>
              <a:rPr lang="sv-SE" sz="1600" b="1">
                <a:solidFill>
                  <a:schemeClr val="tx1">
                    <a:lumMod val="75000"/>
                    <a:lumOff val="25000"/>
                  </a:schemeClr>
                </a:solidFill>
              </a:rPr>
              <a:t>Light Weight &amp; </a:t>
            </a:r>
            <a:r>
              <a:rPr kumimoji="0" lang="sv-SE" sz="1600" b="1" i="0" u="none" strike="noStrike" kern="1200" cap="none" spc="0" normalizeH="0" baseline="0" noProof="0">
                <a:ln>
                  <a:noFill/>
                </a:ln>
                <a:solidFill>
                  <a:schemeClr val="tx1">
                    <a:lumMod val="75000"/>
                    <a:lumOff val="25000"/>
                  </a:schemeClr>
                </a:solidFill>
                <a:effectLst/>
                <a:uLnTx/>
                <a:uFillTx/>
                <a:latin typeface="+mn-lt"/>
                <a:ea typeface="+mn-ea"/>
                <a:cs typeface="+mn-cs"/>
              </a:rPr>
              <a:t>High </a:t>
            </a:r>
          </a:p>
          <a:p>
            <a:pPr>
              <a:buClr>
                <a:srgbClr val="DC0D15"/>
              </a:buClr>
            </a:pPr>
            <a:r>
              <a:rPr lang="sv-SE" sz="1600" b="1">
                <a:solidFill>
                  <a:schemeClr val="tx1">
                    <a:lumMod val="75000"/>
                    <a:lumOff val="25000"/>
                  </a:schemeClr>
                </a:solidFill>
              </a:rPr>
              <a:t>Temperature (34%):</a:t>
            </a:r>
            <a:endParaRPr lang="sv-SE">
              <a:solidFill>
                <a:schemeClr val="tx1">
                  <a:lumMod val="75000"/>
                  <a:lumOff val="25000"/>
                </a:schemeClr>
              </a:solidFill>
              <a:ea typeface="+mn-ea"/>
              <a:cs typeface="+mn-cs"/>
            </a:endParaRPr>
          </a:p>
          <a:p>
            <a:pPr marR="0" defTabSz="914400" rtl="0" eaLnBrk="1" fontAlgn="auto" latinLnBrk="0" hangingPunct="1">
              <a:lnSpc>
                <a:spcPct val="100000"/>
              </a:lnSpc>
              <a:spcAft>
                <a:spcPts val="0"/>
              </a:spcAft>
              <a:buClr>
                <a:srgbClr val="DC0D15"/>
              </a:buClr>
              <a:buSzTx/>
              <a:tabLst/>
            </a:pPr>
            <a:r>
              <a:rPr kumimoji="0" lang="sv-SE" sz="1600" b="1" i="0" u="none" strike="noStrike" kern="1200" cap="none" spc="0" normalizeH="0" baseline="0" noProof="0">
                <a:ln>
                  <a:noFill/>
                </a:ln>
                <a:solidFill>
                  <a:schemeClr val="tx1">
                    <a:lumMod val="75000"/>
                    <a:lumOff val="25000"/>
                  </a:schemeClr>
                </a:solidFill>
                <a:effectLst/>
                <a:uLnTx/>
                <a:uFillTx/>
                <a:latin typeface="+mn-lt"/>
                <a:ea typeface="+mn-ea"/>
                <a:cs typeface="+mn-cs"/>
              </a:rPr>
              <a:t>”The growth engine”</a:t>
            </a:r>
          </a:p>
        </p:txBody>
      </p:sp>
      <p:sp>
        <p:nvSpPr>
          <p:cNvPr id="14" name="TextBox 13">
            <a:extLst>
              <a:ext uri="{FF2B5EF4-FFF2-40B4-BE49-F238E27FC236}">
                <a16:creationId xmlns:a16="http://schemas.microsoft.com/office/drawing/2014/main" id="{F7B51E54-6132-248E-E341-A5CAA0F633C6}"/>
              </a:ext>
            </a:extLst>
          </p:cNvPr>
          <p:cNvSpPr txBox="1"/>
          <p:nvPr/>
        </p:nvSpPr>
        <p:spPr>
          <a:xfrm>
            <a:off x="6822972" y="1943609"/>
            <a:ext cx="4356081" cy="978522"/>
          </a:xfrm>
          <a:prstGeom prst="rect">
            <a:avLst/>
          </a:prstGeom>
        </p:spPr>
        <p:txBody>
          <a:bodyPr vert="horz" wrap="none" lIns="72000" tIns="72000" rIns="72000" bIns="72000" rtlCol="0" anchor="t">
            <a:noAutofit/>
          </a:bodyPr>
          <a:lstStyle/>
          <a:p>
            <a:pPr>
              <a:buClr>
                <a:srgbClr val="DC0D15"/>
              </a:buClr>
            </a:pPr>
            <a:r>
              <a:rPr kumimoji="0" lang="sv-SE" sz="1600" b="1" i="0" u="none" strike="noStrike" kern="1200" cap="none" spc="0" normalizeH="0" baseline="0" noProof="0">
                <a:ln>
                  <a:noFill/>
                </a:ln>
                <a:solidFill>
                  <a:schemeClr val="tx1">
                    <a:lumMod val="75000"/>
                    <a:lumOff val="25000"/>
                  </a:schemeClr>
                </a:solidFill>
                <a:effectLst/>
                <a:uLnTx/>
                <a:uFillTx/>
                <a:latin typeface="+mn-lt"/>
                <a:ea typeface="+mn-ea"/>
                <a:cs typeface="+mn-cs"/>
              </a:rPr>
              <a:t>Recycling</a:t>
            </a:r>
            <a:r>
              <a:rPr lang="sv-SE" sz="1600" b="1">
                <a:solidFill>
                  <a:schemeClr val="tx1">
                    <a:lumMod val="75000"/>
                    <a:lumOff val="25000"/>
                  </a:schemeClr>
                </a:solidFill>
              </a:rPr>
              <a:t> (7%):</a:t>
            </a:r>
            <a:r>
              <a:rPr kumimoji="0" lang="sv-SE" sz="1600" b="1" i="0" u="none" strike="noStrike" kern="1200" cap="none" spc="0" normalizeH="0" baseline="0" noProof="0">
                <a:ln>
                  <a:noFill/>
                </a:ln>
                <a:solidFill>
                  <a:schemeClr val="tx1">
                    <a:lumMod val="75000"/>
                    <a:lumOff val="25000"/>
                  </a:schemeClr>
                </a:solidFill>
                <a:effectLst/>
                <a:uLnTx/>
                <a:uFillTx/>
                <a:latin typeface="+mn-lt"/>
                <a:ea typeface="+mn-ea"/>
                <a:cs typeface="+mn-cs"/>
              </a:rPr>
              <a:t> </a:t>
            </a:r>
          </a:p>
          <a:p>
            <a:pPr marR="0" defTabSz="914400" rtl="0" eaLnBrk="1" fontAlgn="auto" latinLnBrk="0" hangingPunct="1">
              <a:lnSpc>
                <a:spcPct val="100000"/>
              </a:lnSpc>
              <a:spcAft>
                <a:spcPts val="0"/>
              </a:spcAft>
              <a:buClr>
                <a:srgbClr val="DC0D15"/>
              </a:buClr>
              <a:buSzTx/>
              <a:tabLst/>
            </a:pPr>
            <a:r>
              <a:rPr lang="sv-SE" sz="1600" b="1">
                <a:solidFill>
                  <a:schemeClr val="tx1">
                    <a:lumMod val="75000"/>
                    <a:lumOff val="25000"/>
                  </a:schemeClr>
                </a:solidFill>
              </a:rPr>
              <a:t>”The scale-up"</a:t>
            </a:r>
            <a:endParaRPr kumimoji="0" lang="sv-SE" sz="12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23" name="TextBox 22">
            <a:extLst>
              <a:ext uri="{FF2B5EF4-FFF2-40B4-BE49-F238E27FC236}">
                <a16:creationId xmlns:a16="http://schemas.microsoft.com/office/drawing/2014/main" id="{07CD94D5-42A4-F922-BA33-19CF0D6FD87A}"/>
              </a:ext>
            </a:extLst>
          </p:cNvPr>
          <p:cNvSpPr txBox="1"/>
          <p:nvPr/>
        </p:nvSpPr>
        <p:spPr>
          <a:xfrm>
            <a:off x="4962865" y="4960803"/>
            <a:ext cx="914400" cy="508764"/>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lang="sv-SE" sz="1400" b="1">
                <a:solidFill>
                  <a:schemeClr val="tx1">
                    <a:lumMod val="75000"/>
                    <a:lumOff val="25000"/>
                  </a:schemeClr>
                </a:solidFill>
              </a:rPr>
              <a:t>55%</a:t>
            </a:r>
            <a:endParaRPr kumimoji="0" lang="sv-SE" sz="14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25" name="TextBox 24">
            <a:extLst>
              <a:ext uri="{FF2B5EF4-FFF2-40B4-BE49-F238E27FC236}">
                <a16:creationId xmlns:a16="http://schemas.microsoft.com/office/drawing/2014/main" id="{EBCE8CF8-E5A9-3A9C-7398-55047D13C9FE}"/>
              </a:ext>
            </a:extLst>
          </p:cNvPr>
          <p:cNvSpPr txBox="1"/>
          <p:nvPr/>
        </p:nvSpPr>
        <p:spPr>
          <a:xfrm>
            <a:off x="5012012" y="2108203"/>
            <a:ext cx="914400" cy="508764"/>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lang="sv-SE" sz="1400" b="1">
                <a:solidFill>
                  <a:schemeClr val="tx1">
                    <a:lumMod val="75000"/>
                    <a:lumOff val="25000"/>
                  </a:schemeClr>
                </a:solidFill>
              </a:rPr>
              <a:t>7%</a:t>
            </a:r>
            <a:endParaRPr kumimoji="0" lang="sv-SE" sz="14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27" name="TextBox 26">
            <a:extLst>
              <a:ext uri="{FF2B5EF4-FFF2-40B4-BE49-F238E27FC236}">
                <a16:creationId xmlns:a16="http://schemas.microsoft.com/office/drawing/2014/main" id="{43E02FAF-356F-1FEC-6B17-AED8614B21D5}"/>
              </a:ext>
            </a:extLst>
          </p:cNvPr>
          <p:cNvSpPr txBox="1"/>
          <p:nvPr/>
        </p:nvSpPr>
        <p:spPr>
          <a:xfrm>
            <a:off x="4962865" y="3030513"/>
            <a:ext cx="914400" cy="508764"/>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lang="sv-SE" sz="1400" b="1">
                <a:solidFill>
                  <a:schemeClr val="tx1">
                    <a:lumMod val="75000"/>
                    <a:lumOff val="25000"/>
                  </a:schemeClr>
                </a:solidFill>
              </a:rPr>
              <a:t>41%</a:t>
            </a:r>
            <a:endParaRPr kumimoji="0" lang="sv-SE" sz="14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val="2805648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ADDF-AF0B-18F3-C3EE-09A50831D9F7}"/>
            </a:ext>
          </a:extLst>
        </p:cNvPr>
        <p:cNvGrpSpPr/>
        <p:nvPr/>
      </p:nvGrpSpPr>
      <p:grpSpPr>
        <a:xfrm>
          <a:off x="0" y="0"/>
          <a:ext cx="0" cy="0"/>
          <a:chOff x="0" y="0"/>
          <a:chExt cx="0" cy="0"/>
        </a:xfrm>
      </p:grpSpPr>
      <p:sp>
        <p:nvSpPr>
          <p:cNvPr id="10" name="Platshållare för text 1">
            <a:extLst>
              <a:ext uri="{FF2B5EF4-FFF2-40B4-BE49-F238E27FC236}">
                <a16:creationId xmlns:a16="http://schemas.microsoft.com/office/drawing/2014/main" id="{1C965C46-1603-F59D-275A-77596F20BD2D}"/>
              </a:ext>
            </a:extLst>
          </p:cNvPr>
          <p:cNvSpPr>
            <a:spLocks noGrp="1"/>
          </p:cNvSpPr>
          <p:nvPr>
            <p:ph type="body" sz="quarter" idx="20"/>
          </p:nvPr>
        </p:nvSpPr>
        <p:spPr>
          <a:xfrm>
            <a:off x="2003071" y="655807"/>
            <a:ext cx="9961935" cy="516164"/>
          </a:xfrm>
        </p:spPr>
        <p:txBody>
          <a:bodyPr>
            <a:noAutofit/>
          </a:bodyPr>
          <a:lstStyle/>
          <a:p>
            <a:pPr algn="l"/>
            <a:r>
              <a:rPr lang="sv-SE" sz="3600">
                <a:latin typeface="Arial"/>
                <a:cs typeface="Arial"/>
              </a:rPr>
              <a:t>Three underlying business logics</a:t>
            </a:r>
            <a:endParaRPr lang="en-US"/>
          </a:p>
          <a:p>
            <a:endParaRPr lang="en-GB"/>
          </a:p>
        </p:txBody>
      </p:sp>
      <p:sp>
        <p:nvSpPr>
          <p:cNvPr id="4" name="Left Brace 3">
            <a:extLst>
              <a:ext uri="{FF2B5EF4-FFF2-40B4-BE49-F238E27FC236}">
                <a16:creationId xmlns:a16="http://schemas.microsoft.com/office/drawing/2014/main" id="{C2B830F3-709E-1D86-2762-7886E4B5550A}"/>
              </a:ext>
            </a:extLst>
          </p:cNvPr>
          <p:cNvSpPr/>
          <p:nvPr/>
        </p:nvSpPr>
        <p:spPr>
          <a:xfrm rot="10800000">
            <a:off x="6502440" y="3931919"/>
            <a:ext cx="159616" cy="211137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Left Brace 4">
            <a:extLst>
              <a:ext uri="{FF2B5EF4-FFF2-40B4-BE49-F238E27FC236}">
                <a16:creationId xmlns:a16="http://schemas.microsoft.com/office/drawing/2014/main" id="{4B8ABCD1-235D-BB3E-5F7D-6CCE751B40C4}"/>
              </a:ext>
            </a:extLst>
          </p:cNvPr>
          <p:cNvSpPr/>
          <p:nvPr/>
        </p:nvSpPr>
        <p:spPr>
          <a:xfrm rot="10800000">
            <a:off x="6502441" y="2404056"/>
            <a:ext cx="159613" cy="152786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 name="TextBox 5">
            <a:extLst>
              <a:ext uri="{FF2B5EF4-FFF2-40B4-BE49-F238E27FC236}">
                <a16:creationId xmlns:a16="http://schemas.microsoft.com/office/drawing/2014/main" id="{0BFEE644-0E42-F134-89A4-CEE0A54A42FA}"/>
              </a:ext>
            </a:extLst>
          </p:cNvPr>
          <p:cNvSpPr txBox="1"/>
          <p:nvPr/>
        </p:nvSpPr>
        <p:spPr>
          <a:xfrm>
            <a:off x="6822973" y="4620200"/>
            <a:ext cx="4356081" cy="978522"/>
          </a:xfrm>
          <a:prstGeom prst="rect">
            <a:avLst/>
          </a:prstGeom>
        </p:spPr>
        <p:txBody>
          <a:bodyPr vert="horz" wrap="none" lIns="72000" tIns="72000" rIns="72000" bIns="72000" rtlCol="0" anchor="t">
            <a:noAutofit/>
          </a:bodyPr>
          <a:lstStyle/>
          <a:p>
            <a:r>
              <a:rPr lang="en-GB" sz="1200" b="1"/>
              <a:t>Aesthetics </a:t>
            </a:r>
            <a:r>
              <a:rPr lang="en-US" sz="1200" b="1"/>
              <a:t>(55%):</a:t>
            </a:r>
            <a:endParaRPr lang="sv-SE"/>
          </a:p>
          <a:p>
            <a:pPr>
              <a:buFont typeface="Arial" panose="020B0604020202020204" pitchFamily="34" charset="0"/>
              <a:buChar char="•"/>
            </a:pPr>
            <a:r>
              <a:rPr lang="en-US" sz="1200"/>
              <a:t> Local plastics industry focus with strong personal relationships</a:t>
            </a:r>
          </a:p>
          <a:p>
            <a:pPr>
              <a:buFont typeface="Arial" panose="020B0604020202020204" pitchFamily="34" charset="0"/>
              <a:buChar char="•"/>
            </a:pPr>
            <a:r>
              <a:rPr lang="en-US" sz="1200"/>
              <a:t> Shifting to recycled raw materials, offering differentiation and solid margins</a:t>
            </a:r>
          </a:p>
          <a:p>
            <a:pPr>
              <a:buFont typeface="Arial" panose="020B0604020202020204" pitchFamily="34" charset="0"/>
              <a:buChar char="•"/>
            </a:pPr>
            <a:r>
              <a:rPr lang="en-US" sz="1200"/>
              <a:t> Peers: local masterbatch players</a:t>
            </a:r>
          </a:p>
        </p:txBody>
      </p:sp>
      <p:sp>
        <p:nvSpPr>
          <p:cNvPr id="12" name="TextBox 11">
            <a:extLst>
              <a:ext uri="{FF2B5EF4-FFF2-40B4-BE49-F238E27FC236}">
                <a16:creationId xmlns:a16="http://schemas.microsoft.com/office/drawing/2014/main" id="{D2DBE454-D92A-9E31-1F56-94D774A8351F}"/>
              </a:ext>
            </a:extLst>
          </p:cNvPr>
          <p:cNvSpPr txBox="1"/>
          <p:nvPr/>
        </p:nvSpPr>
        <p:spPr>
          <a:xfrm>
            <a:off x="6822972" y="2865729"/>
            <a:ext cx="4356081" cy="978522"/>
          </a:xfrm>
          <a:prstGeom prst="rect">
            <a:avLst/>
          </a:prstGeom>
        </p:spPr>
        <p:txBody>
          <a:bodyPr vert="horz" wrap="none" lIns="72000" tIns="72000" rIns="72000" bIns="72000" rtlCol="0" anchor="t">
            <a:noAutofit/>
          </a:bodyPr>
          <a:lstStyle/>
          <a:p>
            <a:pPr eaLnBrk="0" fontAlgn="base" hangingPunct="0">
              <a:spcBef>
                <a:spcPct val="0"/>
              </a:spcBef>
              <a:spcAft>
                <a:spcPct val="0"/>
              </a:spcAft>
            </a:pPr>
            <a:r>
              <a:rPr lang="sv-SE" altLang="sv-SE" sz="1200" b="1" err="1">
                <a:solidFill>
                  <a:schemeClr val="tx1">
                    <a:lumMod val="75000"/>
                    <a:lumOff val="25000"/>
                  </a:schemeClr>
                </a:solidFill>
              </a:rPr>
              <a:t>High</a:t>
            </a:r>
            <a:r>
              <a:rPr lang="sv-SE" altLang="sv-SE" sz="1200" b="1">
                <a:solidFill>
                  <a:schemeClr val="tx1">
                    <a:lumMod val="75000"/>
                    <a:lumOff val="25000"/>
                  </a:schemeClr>
                </a:solidFill>
              </a:rPr>
              <a:t> </a:t>
            </a:r>
            <a:r>
              <a:rPr lang="sv-SE" altLang="sv-SE" sz="1200" b="1" err="1">
                <a:solidFill>
                  <a:schemeClr val="tx1">
                    <a:lumMod val="75000"/>
                    <a:lumOff val="25000"/>
                  </a:schemeClr>
                </a:solidFill>
              </a:rPr>
              <a:t>Temperature</a:t>
            </a:r>
            <a:r>
              <a:rPr lang="sv-SE" altLang="sv-SE" sz="1200" b="1">
                <a:solidFill>
                  <a:schemeClr val="tx1">
                    <a:lumMod val="75000"/>
                    <a:lumOff val="25000"/>
                  </a:schemeClr>
                </a:solidFill>
              </a:rPr>
              <a:t> &amp; </a:t>
            </a:r>
            <a:r>
              <a:rPr lang="sv-SE" altLang="sv-SE" sz="1200" b="1" err="1">
                <a:solidFill>
                  <a:schemeClr val="tx1">
                    <a:lumMod val="75000"/>
                    <a:lumOff val="25000"/>
                  </a:schemeClr>
                </a:solidFill>
              </a:rPr>
              <a:t>Light</a:t>
            </a:r>
            <a:r>
              <a:rPr lang="sv-SE" altLang="sv-SE" sz="1200" b="1">
                <a:solidFill>
                  <a:schemeClr val="tx1">
                    <a:lumMod val="75000"/>
                    <a:lumOff val="25000"/>
                  </a:schemeClr>
                </a:solidFill>
              </a:rPr>
              <a:t> </a:t>
            </a:r>
            <a:r>
              <a:rPr lang="sv-SE" altLang="sv-SE" sz="1200" b="1" err="1">
                <a:solidFill>
                  <a:schemeClr val="tx1">
                    <a:lumMod val="75000"/>
                    <a:lumOff val="25000"/>
                  </a:schemeClr>
                </a:solidFill>
              </a:rPr>
              <a:t>Weight</a:t>
            </a:r>
            <a:r>
              <a:rPr lang="sv-SE" altLang="sv-SE" sz="1200" b="1">
                <a:solidFill>
                  <a:schemeClr val="tx1">
                    <a:lumMod val="75000"/>
                    <a:lumOff val="25000"/>
                  </a:schemeClr>
                </a:solidFill>
              </a:rPr>
              <a:t> (41%):</a:t>
            </a:r>
          </a:p>
          <a:p>
            <a:pPr marL="0" marR="0" lvl="0" indent="0" algn="l" defTabSz="914400" rtl="0" eaLnBrk="0" fontAlgn="base" latinLnBrk="0" hangingPunct="0">
              <a:lnSpc>
                <a:spcPct val="100000"/>
              </a:lnSpc>
              <a:spcBef>
                <a:spcPct val="0"/>
              </a:spcBef>
              <a:spcAft>
                <a:spcPct val="0"/>
              </a:spcAft>
              <a:buClrTx/>
              <a:buSzTx/>
              <a:buFontTx/>
              <a:buChar char="•"/>
              <a:tabLst/>
            </a:pPr>
            <a:r>
              <a:rPr lang="sv-SE" altLang="sv-SE" sz="1200">
                <a:solidFill>
                  <a:schemeClr val="tx1">
                    <a:lumMod val="75000"/>
                    <a:lumOff val="25000"/>
                  </a:schemeClr>
                </a:solidFill>
              </a:rPr>
              <a:t> </a:t>
            </a:r>
            <a:r>
              <a:rPr kumimoji="0" lang="sv-SE" altLang="sv-SE" sz="1200" b="0" i="0" u="none" strike="noStrike" cap="none" normalizeH="0" baseline="0">
                <a:ln>
                  <a:noFill/>
                </a:ln>
                <a:solidFill>
                  <a:schemeClr val="tx1"/>
                </a:solidFill>
                <a:effectLst/>
                <a:latin typeface="Arial" panose="020B0604020202020204" pitchFamily="34" charset="0"/>
              </a:rPr>
              <a:t>Expertise in tailor made additives and long-term customer relationships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v-SE" altLang="sv-SE" sz="1200" b="0" i="0" u="none" strike="noStrike" cap="none" normalizeH="0" baseline="0">
                <a:ln>
                  <a:noFill/>
                </a:ln>
                <a:solidFill>
                  <a:schemeClr val="tx1"/>
                </a:solidFill>
                <a:effectLst/>
                <a:latin typeface="Arial" panose="020B0604020202020204" pitchFamily="34" charset="0"/>
              </a:rPr>
              <a:t> Transition to partly customer-funded R&amp;D, with strong patent/IP portfolio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v-SE" altLang="sv-SE" sz="1200" b="0" i="0" u="none" strike="noStrike" cap="none" normalizeH="0" baseline="0">
                <a:ln>
                  <a:noFill/>
                </a:ln>
                <a:solidFill>
                  <a:schemeClr val="tx1"/>
                </a:solidFill>
                <a:effectLst/>
                <a:latin typeface="Arial" panose="020B0604020202020204" pitchFamily="34" charset="0"/>
              </a:rPr>
              <a:t> Historically &gt;20% growth, with peers like EMS Chemie and Polygiene </a:t>
            </a:r>
          </a:p>
          <a:p>
            <a:pPr marR="0" defTabSz="914400" rtl="0" eaLnBrk="1" fontAlgn="auto" latinLnBrk="0" hangingPunct="1">
              <a:lnSpc>
                <a:spcPct val="100000"/>
              </a:lnSpc>
              <a:spcAft>
                <a:spcPts val="0"/>
              </a:spcAft>
              <a:buClr>
                <a:srgbClr val="DC0D15"/>
              </a:buClr>
              <a:buSzTx/>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4" name="TextBox 13">
            <a:extLst>
              <a:ext uri="{FF2B5EF4-FFF2-40B4-BE49-F238E27FC236}">
                <a16:creationId xmlns:a16="http://schemas.microsoft.com/office/drawing/2014/main" id="{A8570426-5D3D-1E3D-0E6B-1E4F672C41B6}"/>
              </a:ext>
            </a:extLst>
          </p:cNvPr>
          <p:cNvSpPr txBox="1"/>
          <p:nvPr/>
        </p:nvSpPr>
        <p:spPr>
          <a:xfrm>
            <a:off x="6822973" y="1512474"/>
            <a:ext cx="5280974" cy="978522"/>
          </a:xfrm>
          <a:prstGeom prst="rect">
            <a:avLst/>
          </a:prstGeom>
        </p:spPr>
        <p:txBody>
          <a:bodyPr vert="horz" wrap="none" lIns="72000" tIns="72000" rIns="72000" bIns="72000" rtlCol="0" anchor="t">
            <a:noAutofit/>
          </a:bodyPr>
          <a:lstStyle/>
          <a:p>
            <a:r>
              <a:rPr lang="en-US" sz="1200" b="1"/>
              <a:t>Recycling (4%):</a:t>
            </a:r>
          </a:p>
          <a:p>
            <a:pPr>
              <a:buFont typeface="Arial" panose="020B0604020202020204" pitchFamily="34" charset="0"/>
              <a:buChar char="•"/>
            </a:pPr>
            <a:r>
              <a:rPr lang="en-US" sz="1200"/>
              <a:t> Start-up within the company, now scaling up, leveraging </a:t>
            </a:r>
            <a:r>
              <a:rPr lang="en-US" sz="1200" err="1"/>
              <a:t>Nexam’s</a:t>
            </a:r>
            <a:endParaRPr lang="en-US" sz="1200"/>
          </a:p>
          <a:p>
            <a:r>
              <a:rPr lang="en-US" sz="1200"/>
              <a:t>  additive expertise and with solid IP portfolio (~50% of plastics)</a:t>
            </a:r>
          </a:p>
          <a:p>
            <a:pPr>
              <a:buFont typeface="Arial" panose="020B0604020202020204" pitchFamily="34" charset="0"/>
              <a:buChar char="•"/>
            </a:pPr>
            <a:r>
              <a:rPr lang="en-US" sz="1200"/>
              <a:t> Proven product market fit and ~100% sustainable growth achievable</a:t>
            </a:r>
          </a:p>
          <a:p>
            <a:pPr>
              <a:buFont typeface="Arial" panose="020B0604020202020204" pitchFamily="34" charset="0"/>
              <a:buChar char="•"/>
            </a:pPr>
            <a:r>
              <a:rPr lang="en-US" sz="1200"/>
              <a:t> Self-funded, peers include </a:t>
            </a:r>
            <a:r>
              <a:rPr lang="sv-SE" sz="1200"/>
              <a:t>Waste Plastic Upcycling, Pryme, Loop</a:t>
            </a:r>
          </a:p>
          <a:p>
            <a:r>
              <a:rPr lang="sv-SE" sz="1200"/>
              <a:t>  Industries, Carbios, SES</a:t>
            </a:r>
            <a:r>
              <a:rPr lang="en-US" sz="1200"/>
              <a:t>.</a:t>
            </a:r>
          </a:p>
          <a:p>
            <a:pPr marR="0" defTabSz="914400" rtl="0" eaLnBrk="1" fontAlgn="auto" latinLnBrk="0" hangingPunct="1">
              <a:lnSpc>
                <a:spcPct val="100000"/>
              </a:lnSpc>
              <a:spcAft>
                <a:spcPts val="0"/>
              </a:spcAft>
              <a:buClr>
                <a:srgbClr val="DC0D15"/>
              </a:buClr>
              <a:buSzTx/>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graphicFrame>
        <p:nvGraphicFramePr>
          <p:cNvPr id="9" name="Chart 8">
            <a:extLst>
              <a:ext uri="{FF2B5EF4-FFF2-40B4-BE49-F238E27FC236}">
                <a16:creationId xmlns:a16="http://schemas.microsoft.com/office/drawing/2014/main" id="{400A14B2-466B-D848-626D-FBC20962CD34}"/>
              </a:ext>
            </a:extLst>
          </p:cNvPr>
          <p:cNvGraphicFramePr>
            <a:graphicFrameLocks/>
          </p:cNvGraphicFramePr>
          <p:nvPr/>
        </p:nvGraphicFramePr>
        <p:xfrm>
          <a:off x="1430039" y="2261937"/>
          <a:ext cx="7163946" cy="4365743"/>
        </p:xfrm>
        <a:graphic>
          <a:graphicData uri="http://schemas.openxmlformats.org/drawingml/2006/chart">
            <c:chart xmlns:c="http://schemas.openxmlformats.org/drawingml/2006/chart" xmlns:r="http://schemas.openxmlformats.org/officeDocument/2006/relationships" r:id="rId2"/>
          </a:graphicData>
        </a:graphic>
      </p:graphicFrame>
      <p:sp>
        <p:nvSpPr>
          <p:cNvPr id="13" name="Left Brace 12">
            <a:extLst>
              <a:ext uri="{FF2B5EF4-FFF2-40B4-BE49-F238E27FC236}">
                <a16:creationId xmlns:a16="http://schemas.microsoft.com/office/drawing/2014/main" id="{392F1C86-425F-85D3-52D0-D3BC6A145936}"/>
              </a:ext>
            </a:extLst>
          </p:cNvPr>
          <p:cNvSpPr/>
          <p:nvPr/>
        </p:nvSpPr>
        <p:spPr>
          <a:xfrm rot="10800000">
            <a:off x="6496708" y="3981157"/>
            <a:ext cx="165347" cy="206213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Left Brace 14">
            <a:extLst>
              <a:ext uri="{FF2B5EF4-FFF2-40B4-BE49-F238E27FC236}">
                <a16:creationId xmlns:a16="http://schemas.microsoft.com/office/drawing/2014/main" id="{DA433225-CCDF-644B-B939-6670B4CDBEDE}"/>
              </a:ext>
            </a:extLst>
          </p:cNvPr>
          <p:cNvSpPr/>
          <p:nvPr/>
        </p:nvSpPr>
        <p:spPr>
          <a:xfrm rot="10800000">
            <a:off x="6496710" y="2406839"/>
            <a:ext cx="159613" cy="151804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TextBox 15">
            <a:extLst>
              <a:ext uri="{FF2B5EF4-FFF2-40B4-BE49-F238E27FC236}">
                <a16:creationId xmlns:a16="http://schemas.microsoft.com/office/drawing/2014/main" id="{A7F3A9ED-35DD-9429-9A5C-FEA01C31BDC4}"/>
              </a:ext>
            </a:extLst>
          </p:cNvPr>
          <p:cNvSpPr txBox="1"/>
          <p:nvPr/>
        </p:nvSpPr>
        <p:spPr>
          <a:xfrm>
            <a:off x="4962865" y="4960803"/>
            <a:ext cx="914400" cy="508764"/>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lang="sv-SE" sz="1400" b="1">
                <a:solidFill>
                  <a:schemeClr val="tx1">
                    <a:lumMod val="75000"/>
                    <a:lumOff val="25000"/>
                  </a:schemeClr>
                </a:solidFill>
              </a:rPr>
              <a:t>55%</a:t>
            </a:r>
            <a:endParaRPr kumimoji="0" lang="sv-SE" sz="14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7" name="TextBox 16">
            <a:extLst>
              <a:ext uri="{FF2B5EF4-FFF2-40B4-BE49-F238E27FC236}">
                <a16:creationId xmlns:a16="http://schemas.microsoft.com/office/drawing/2014/main" id="{C39EAD2F-A806-2FF2-936E-BB9DFB06DA48}"/>
              </a:ext>
            </a:extLst>
          </p:cNvPr>
          <p:cNvSpPr txBox="1"/>
          <p:nvPr/>
        </p:nvSpPr>
        <p:spPr>
          <a:xfrm>
            <a:off x="5012012" y="2108203"/>
            <a:ext cx="914400" cy="508764"/>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lang="sv-SE" sz="1400" b="1">
                <a:solidFill>
                  <a:schemeClr val="tx1">
                    <a:lumMod val="75000"/>
                    <a:lumOff val="25000"/>
                  </a:schemeClr>
                </a:solidFill>
              </a:rPr>
              <a:t>7%</a:t>
            </a:r>
            <a:endParaRPr kumimoji="0" lang="sv-SE" sz="14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8" name="TextBox 17">
            <a:extLst>
              <a:ext uri="{FF2B5EF4-FFF2-40B4-BE49-F238E27FC236}">
                <a16:creationId xmlns:a16="http://schemas.microsoft.com/office/drawing/2014/main" id="{988ACD81-195F-45E5-A838-E791CC16398E}"/>
              </a:ext>
            </a:extLst>
          </p:cNvPr>
          <p:cNvSpPr txBox="1"/>
          <p:nvPr/>
        </p:nvSpPr>
        <p:spPr>
          <a:xfrm>
            <a:off x="4962865" y="3030513"/>
            <a:ext cx="914400" cy="508764"/>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lang="sv-SE" sz="1400" b="1">
                <a:solidFill>
                  <a:schemeClr val="tx1">
                    <a:lumMod val="75000"/>
                    <a:lumOff val="25000"/>
                  </a:schemeClr>
                </a:solidFill>
              </a:rPr>
              <a:t>41%</a:t>
            </a:r>
            <a:endParaRPr kumimoji="0" lang="sv-SE" sz="1400" b="1"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val="1943001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03F063C2-D73B-BE7A-C129-4F7C3C42F82E}"/>
              </a:ext>
            </a:extLst>
          </p:cNvPr>
          <p:cNvSpPr>
            <a:spLocks noGrp="1"/>
          </p:cNvSpPr>
          <p:nvPr>
            <p:ph type="body" sz="quarter" idx="20"/>
          </p:nvPr>
        </p:nvSpPr>
        <p:spPr>
          <a:xfrm>
            <a:off x="2003071" y="655807"/>
            <a:ext cx="10019596" cy="516164"/>
          </a:xfrm>
        </p:spPr>
        <p:txBody>
          <a:bodyPr>
            <a:noAutofit/>
          </a:bodyPr>
          <a:lstStyle/>
          <a:p>
            <a:pPr algn="l"/>
            <a:r>
              <a:rPr lang="en-US" sz="3600"/>
              <a:t>Positive turnaround - strong 2025 outlook</a:t>
            </a:r>
            <a:endParaRPr lang="en-GB" sz="7200"/>
          </a:p>
        </p:txBody>
      </p:sp>
      <p:sp>
        <p:nvSpPr>
          <p:cNvPr id="5" name="TextBox 4">
            <a:extLst>
              <a:ext uri="{FF2B5EF4-FFF2-40B4-BE49-F238E27FC236}">
                <a16:creationId xmlns:a16="http://schemas.microsoft.com/office/drawing/2014/main" id="{E3C7CB52-92DE-1ED1-88E4-9A4759D3A5F0}"/>
              </a:ext>
            </a:extLst>
          </p:cNvPr>
          <p:cNvSpPr txBox="1"/>
          <p:nvPr/>
        </p:nvSpPr>
        <p:spPr>
          <a:xfrm>
            <a:off x="630342" y="1430288"/>
            <a:ext cx="10541340" cy="3836115"/>
          </a:xfrm>
          <a:prstGeom prst="rect">
            <a:avLst/>
          </a:prstGeom>
          <a:noFill/>
        </p:spPr>
        <p:txBody>
          <a:bodyPr wrap="square" lIns="91440" tIns="45720" rIns="91440" bIns="45720" anchor="t">
            <a:spAutoFit/>
          </a:bodyPr>
          <a:lstStyle/>
          <a:p>
            <a:pPr>
              <a:lnSpc>
                <a:spcPct val="107000"/>
              </a:lnSpc>
              <a:spcAft>
                <a:spcPts val="800"/>
              </a:spcAft>
            </a:pPr>
            <a:endParaRPr lang="en-US" sz="2000">
              <a:solidFill>
                <a:srgbClr val="000000"/>
              </a:solidFill>
              <a:effectLst/>
              <a:latin typeface="+mj-lt"/>
              <a:ea typeface="Times New Roman" panose="02020603050405020304" pitchFamily="18" charset="0"/>
              <a:cs typeface="Times New Roman"/>
            </a:endParaRPr>
          </a:p>
          <a:p>
            <a:pPr marL="285750" indent="-285750">
              <a:lnSpc>
                <a:spcPct val="107000"/>
              </a:lnSpc>
              <a:spcAft>
                <a:spcPts val="1200"/>
              </a:spcAft>
              <a:buFont typeface="Wingdings" panose="05000000000000000000" pitchFamily="2" charset="2"/>
              <a:buChar char="Ø"/>
            </a:pPr>
            <a:r>
              <a:rPr kumimoji="0" lang="sv-SE" altLang="sv-SE" b="0" i="0" u="none" strike="noStrike" cap="none" normalizeH="0" baseline="0">
                <a:ln>
                  <a:noFill/>
                </a:ln>
                <a:effectLst/>
                <a:latin typeface="Arial"/>
                <a:cs typeface="Arial"/>
              </a:rPr>
              <a:t>Returning to growth in key segments, with increasing profitability and a broader customer base</a:t>
            </a:r>
            <a:endParaRPr lang="en-US">
              <a:latin typeface="Arial"/>
              <a:ea typeface="Times New Roman" panose="02020603050405020304" pitchFamily="18" charset="0"/>
              <a:cs typeface="Arial"/>
            </a:endParaRPr>
          </a:p>
          <a:p>
            <a:pPr marL="285750" indent="-285750">
              <a:lnSpc>
                <a:spcPct val="107000"/>
              </a:lnSpc>
              <a:spcAft>
                <a:spcPts val="1200"/>
              </a:spcAft>
              <a:buFont typeface="Wingdings" panose="05000000000000000000" pitchFamily="2" charset="2"/>
              <a:buChar char="Ø"/>
            </a:pPr>
            <a:r>
              <a:rPr lang="sv-SE" altLang="sv-SE" err="1">
                <a:latin typeface="Arial"/>
                <a:cs typeface="Arial"/>
              </a:rPr>
              <a:t>Past</a:t>
            </a:r>
            <a:r>
              <a:rPr lang="sv-SE" altLang="sv-SE">
                <a:latin typeface="Arial"/>
                <a:cs typeface="Arial"/>
              </a:rPr>
              <a:t> </a:t>
            </a:r>
            <a:r>
              <a:rPr lang="sv-SE" altLang="sv-SE" err="1">
                <a:latin typeface="Arial"/>
                <a:cs typeface="Arial"/>
              </a:rPr>
              <a:t>cost</a:t>
            </a:r>
            <a:r>
              <a:rPr kumimoji="0" lang="sv-SE" altLang="sv-SE" b="0" i="0" u="none" strike="noStrike" cap="none" normalizeH="0" baseline="0">
                <a:ln>
                  <a:noFill/>
                </a:ln>
                <a:effectLst/>
                <a:latin typeface="Arial"/>
                <a:cs typeface="Arial"/>
              </a:rPr>
              <a:t> </a:t>
            </a:r>
            <a:r>
              <a:rPr kumimoji="0" lang="sv-SE" altLang="sv-SE" b="0" i="0" u="none" strike="noStrike" cap="none" normalizeH="0" baseline="0" err="1">
                <a:ln>
                  <a:noFill/>
                </a:ln>
                <a:effectLst/>
                <a:latin typeface="Arial"/>
                <a:cs typeface="Arial"/>
              </a:rPr>
              <a:t>savings</a:t>
            </a:r>
            <a:r>
              <a:rPr kumimoji="0" lang="sv-SE" altLang="sv-SE" b="0" i="0" u="none" strike="noStrike" cap="none" normalizeH="0" baseline="0">
                <a:ln>
                  <a:noFill/>
                </a:ln>
                <a:effectLst/>
                <a:latin typeface="Arial"/>
                <a:cs typeface="Arial"/>
              </a:rPr>
              <a:t> program </a:t>
            </a:r>
            <a:r>
              <a:rPr kumimoji="0" lang="sv-SE" altLang="sv-SE" b="0" i="0" u="none" strike="noStrike" cap="none" normalizeH="0" baseline="0" err="1">
                <a:ln>
                  <a:noFill/>
                </a:ln>
                <a:effectLst/>
                <a:latin typeface="Arial"/>
                <a:cs typeface="Arial"/>
              </a:rPr>
              <a:t>enables</a:t>
            </a:r>
            <a:r>
              <a:rPr kumimoji="0" lang="sv-SE" altLang="sv-SE" b="0" i="0" u="none" strike="noStrike" cap="none" normalizeH="0" baseline="0">
                <a:ln>
                  <a:noFill/>
                </a:ln>
                <a:effectLst/>
                <a:latin typeface="Arial"/>
                <a:cs typeface="Arial"/>
              </a:rPr>
              <a:t> profitable </a:t>
            </a:r>
            <a:r>
              <a:rPr kumimoji="0" lang="sv-SE" altLang="sv-SE" b="0" i="0" u="none" strike="noStrike" cap="none" normalizeH="0" baseline="0" err="1">
                <a:ln>
                  <a:noFill/>
                </a:ln>
                <a:effectLst/>
                <a:latin typeface="Arial"/>
                <a:cs typeface="Arial"/>
              </a:rPr>
              <a:t>growth</a:t>
            </a:r>
            <a:r>
              <a:rPr kumimoji="0" lang="sv-SE" altLang="sv-SE" b="0" i="0" u="none" strike="noStrike" cap="none" normalizeH="0" baseline="0">
                <a:ln>
                  <a:noFill/>
                </a:ln>
                <a:effectLst/>
                <a:latin typeface="Arial"/>
                <a:cs typeface="Arial"/>
              </a:rPr>
              <a:t> and </a:t>
            </a:r>
            <a:r>
              <a:rPr kumimoji="0" lang="sv-SE" altLang="sv-SE" b="0" i="0" u="none" strike="noStrike" cap="none" normalizeH="0" baseline="0" err="1">
                <a:ln>
                  <a:noFill/>
                </a:ln>
                <a:effectLst/>
                <a:latin typeface="Arial"/>
                <a:cs typeface="Arial"/>
              </a:rPr>
              <a:t>balanced</a:t>
            </a:r>
            <a:r>
              <a:rPr kumimoji="0" lang="sv-SE" altLang="sv-SE" b="0" i="0" u="none" strike="noStrike" cap="none" normalizeH="0" baseline="0">
                <a:ln>
                  <a:noFill/>
                </a:ln>
                <a:effectLst/>
                <a:latin typeface="Arial"/>
                <a:cs typeface="Arial"/>
              </a:rPr>
              <a:t> cash </a:t>
            </a:r>
            <a:r>
              <a:rPr kumimoji="0" lang="sv-SE" altLang="sv-SE" b="0" i="0" u="none" strike="noStrike" cap="none" normalizeH="0" baseline="0" err="1">
                <a:ln>
                  <a:noFill/>
                </a:ln>
                <a:effectLst/>
                <a:latin typeface="Arial"/>
                <a:cs typeface="Arial"/>
              </a:rPr>
              <a:t>flow</a:t>
            </a:r>
            <a:r>
              <a:rPr kumimoji="0" lang="sv-SE" altLang="sv-SE" b="0" i="0" u="none" strike="noStrike" cap="none" normalizeH="0" baseline="0">
                <a:ln>
                  <a:noFill/>
                </a:ln>
                <a:effectLst/>
                <a:latin typeface="Arial"/>
                <a:cs typeface="Arial"/>
              </a:rPr>
              <a:t>.</a:t>
            </a:r>
            <a:endParaRPr lang="sv-SE" altLang="sv-SE" b="0" i="0" u="none" strike="noStrike" cap="none" normalizeH="0" baseline="0">
              <a:ln>
                <a:noFill/>
              </a:ln>
              <a:effectLst/>
              <a:latin typeface="Arial"/>
              <a:cs typeface="Arial"/>
            </a:endParaRPr>
          </a:p>
          <a:p>
            <a:pPr marL="285750" indent="-285750">
              <a:lnSpc>
                <a:spcPct val="107000"/>
              </a:lnSpc>
              <a:spcAft>
                <a:spcPts val="1200"/>
              </a:spcAft>
              <a:buFont typeface="Wingdings" panose="05000000000000000000" pitchFamily="2" charset="2"/>
              <a:buChar char="Ø"/>
            </a:pPr>
            <a:r>
              <a:rPr kumimoji="0" lang="sv-SE" altLang="sv-SE" b="0" i="0" u="none" strike="noStrike" cap="none" normalizeH="0" baseline="0">
                <a:ln>
                  <a:noFill/>
                </a:ln>
                <a:effectLst/>
                <a:latin typeface="Arial"/>
                <a:cs typeface="Arial"/>
              </a:rPr>
              <a:t>Focused commercial strategy and recycling innovation </a:t>
            </a:r>
            <a:r>
              <a:rPr lang="sv-SE" altLang="sv-SE">
                <a:latin typeface="Arial"/>
                <a:cs typeface="Arial"/>
              </a:rPr>
              <a:t>driving market</a:t>
            </a:r>
            <a:r>
              <a:rPr kumimoji="0" lang="sv-SE" altLang="sv-SE" b="0" i="0" u="none" strike="noStrike" cap="none" normalizeH="0" baseline="0">
                <a:ln>
                  <a:noFill/>
                </a:ln>
                <a:effectLst/>
                <a:latin typeface="Arial"/>
                <a:cs typeface="Arial"/>
              </a:rPr>
              <a:t> differentiation</a:t>
            </a:r>
            <a:endParaRPr lang="en-US">
              <a:latin typeface="Arial"/>
              <a:ea typeface="Times New Roman" panose="02020603050405020304" pitchFamily="18" charset="0"/>
              <a:cs typeface="Arial"/>
            </a:endParaRPr>
          </a:p>
          <a:p>
            <a:pPr marL="285750" indent="-285750">
              <a:lnSpc>
                <a:spcPct val="107000"/>
              </a:lnSpc>
              <a:spcAft>
                <a:spcPts val="1200"/>
              </a:spcAft>
              <a:buFont typeface="Wingdings" panose="05000000000000000000" pitchFamily="2" charset="2"/>
              <a:buChar char="Ø"/>
            </a:pPr>
            <a:r>
              <a:rPr kumimoji="0" lang="sv-SE" altLang="sv-SE" b="0" i="0" u="none" strike="noStrike" cap="none" normalizeH="0" baseline="0" err="1">
                <a:ln>
                  <a:noFill/>
                </a:ln>
                <a:effectLst/>
                <a:latin typeface="Arial"/>
                <a:cs typeface="Arial"/>
              </a:rPr>
              <a:t>Expanding</a:t>
            </a:r>
            <a:r>
              <a:rPr kumimoji="0" lang="sv-SE" altLang="sv-SE" b="0" i="0" u="none" strike="noStrike" cap="none" normalizeH="0" baseline="0">
                <a:ln>
                  <a:noFill/>
                </a:ln>
                <a:effectLst/>
                <a:latin typeface="Arial"/>
                <a:cs typeface="Arial"/>
              </a:rPr>
              <a:t> position in PET </a:t>
            </a:r>
            <a:r>
              <a:rPr kumimoji="0" lang="sv-SE" altLang="sv-SE" b="0" i="0" u="none" strike="noStrike" cap="none" normalizeH="0" baseline="0" err="1">
                <a:ln>
                  <a:noFill/>
                </a:ln>
                <a:effectLst/>
                <a:latin typeface="Arial"/>
                <a:cs typeface="Arial"/>
              </a:rPr>
              <a:t>foam</a:t>
            </a:r>
            <a:r>
              <a:rPr kumimoji="0" lang="sv-SE" altLang="sv-SE" b="0" i="0" u="none" strike="noStrike" cap="none" normalizeH="0" baseline="0">
                <a:ln>
                  <a:noFill/>
                </a:ln>
                <a:effectLst/>
                <a:latin typeface="Arial"/>
                <a:cs typeface="Arial"/>
              </a:rPr>
              <a:t>, </a:t>
            </a:r>
            <a:r>
              <a:rPr kumimoji="0" lang="sv-SE" altLang="sv-SE" b="0" i="0" u="none" strike="noStrike" cap="none" normalizeH="0" baseline="0" err="1">
                <a:ln>
                  <a:noFill/>
                </a:ln>
                <a:effectLst/>
                <a:latin typeface="Arial"/>
                <a:cs typeface="Arial"/>
              </a:rPr>
              <a:t>despite</a:t>
            </a:r>
            <a:r>
              <a:rPr kumimoji="0" lang="sv-SE" altLang="sv-SE" b="0" i="0" u="none" strike="noStrike" cap="none" normalizeH="0" baseline="0">
                <a:ln>
                  <a:noFill/>
                </a:ln>
                <a:effectLst/>
                <a:latin typeface="Arial"/>
                <a:cs typeface="Arial"/>
              </a:rPr>
              <a:t> </a:t>
            </a:r>
            <a:r>
              <a:rPr kumimoji="0" lang="sv-SE" altLang="sv-SE" b="0" i="0" u="none" strike="noStrike" cap="none" normalizeH="0" baseline="0" err="1">
                <a:ln>
                  <a:noFill/>
                </a:ln>
                <a:effectLst/>
                <a:latin typeface="Arial"/>
                <a:cs typeface="Arial"/>
              </a:rPr>
              <a:t>headwinds</a:t>
            </a:r>
            <a:endParaRPr lang="sv-SE" altLang="sv-SE" b="0" i="0" u="none" strike="noStrike" cap="none" normalizeH="0" baseline="0">
              <a:ln>
                <a:noFill/>
              </a:ln>
              <a:effectLst/>
              <a:latin typeface="Arial"/>
              <a:cs typeface="Arial"/>
            </a:endParaRPr>
          </a:p>
          <a:p>
            <a:pPr marL="285750" indent="-285750">
              <a:lnSpc>
                <a:spcPct val="107000"/>
              </a:lnSpc>
              <a:spcAft>
                <a:spcPts val="1200"/>
              </a:spcAft>
              <a:buFont typeface="Wingdings" panose="05000000000000000000" pitchFamily="2" charset="2"/>
              <a:buChar char="Ø"/>
            </a:pPr>
            <a:r>
              <a:rPr lang="sv-SE" altLang="sv-SE" err="1">
                <a:latin typeface="Arial"/>
                <a:cs typeface="Arial"/>
              </a:rPr>
              <a:t>Several</a:t>
            </a:r>
            <a:r>
              <a:rPr lang="sv-SE" altLang="sv-SE">
                <a:latin typeface="Arial"/>
                <a:cs typeface="Arial"/>
              </a:rPr>
              <a:t> long term </a:t>
            </a:r>
            <a:r>
              <a:rPr lang="sv-SE" altLang="sv-SE" err="1">
                <a:latin typeface="Arial"/>
                <a:cs typeface="Arial"/>
              </a:rPr>
              <a:t>opportunities</a:t>
            </a:r>
            <a:r>
              <a:rPr lang="sv-SE" altLang="sv-SE">
                <a:latin typeface="Arial"/>
                <a:cs typeface="Arial"/>
              </a:rPr>
              <a:t> in the </a:t>
            </a:r>
            <a:r>
              <a:rPr lang="sv-SE" altLang="sv-SE" err="1">
                <a:latin typeface="Arial"/>
                <a:cs typeface="Arial"/>
              </a:rPr>
              <a:t>high</a:t>
            </a:r>
            <a:r>
              <a:rPr lang="sv-SE" altLang="sv-SE">
                <a:latin typeface="Arial"/>
                <a:cs typeface="Arial"/>
              </a:rPr>
              <a:t> </a:t>
            </a:r>
            <a:r>
              <a:rPr lang="sv-SE" altLang="sv-SE" err="1">
                <a:latin typeface="Arial"/>
                <a:cs typeface="Arial"/>
              </a:rPr>
              <a:t>temperature</a:t>
            </a:r>
            <a:r>
              <a:rPr lang="sv-SE" altLang="sv-SE">
                <a:latin typeface="Arial"/>
                <a:cs typeface="Arial"/>
              </a:rPr>
              <a:t> segment </a:t>
            </a:r>
          </a:p>
          <a:p>
            <a:pPr marL="285750" indent="-285750">
              <a:lnSpc>
                <a:spcPct val="107000"/>
              </a:lnSpc>
              <a:spcAft>
                <a:spcPts val="1200"/>
              </a:spcAft>
              <a:buFont typeface="Wingdings" panose="05000000000000000000" pitchFamily="2" charset="2"/>
              <a:buChar char="Ø"/>
            </a:pPr>
            <a:r>
              <a:rPr kumimoji="0" lang="sv-SE" altLang="sv-SE" b="0" i="0" u="none" strike="noStrike" cap="none" normalizeH="0" baseline="0">
                <a:ln>
                  <a:noFill/>
                </a:ln>
                <a:effectLst/>
                <a:latin typeface="Arial"/>
                <a:cs typeface="Arial"/>
              </a:rPr>
              <a:t>Recycling breakthroughs: multiple customers transitioning from </a:t>
            </a:r>
            <a:r>
              <a:rPr kumimoji="0" lang="sv-SE" altLang="sv-SE" b="0" i="0" u="none" strike="noStrike" cap="none" normalizeH="0" baseline="0" err="1">
                <a:ln>
                  <a:noFill/>
                </a:ln>
                <a:effectLst/>
                <a:latin typeface="Arial"/>
                <a:cs typeface="Arial"/>
              </a:rPr>
              <a:t>testing</a:t>
            </a:r>
            <a:r>
              <a:rPr kumimoji="0" lang="sv-SE" altLang="sv-SE" b="0" i="0" u="none" strike="noStrike" cap="none" normalizeH="0" baseline="0">
                <a:ln>
                  <a:noFill/>
                </a:ln>
                <a:effectLst/>
                <a:latin typeface="Arial"/>
                <a:cs typeface="Arial"/>
              </a:rPr>
              <a:t> to </a:t>
            </a:r>
            <a:r>
              <a:rPr kumimoji="0" lang="sv-SE" altLang="sv-SE" b="0" i="0" u="none" strike="noStrike" cap="none" normalizeH="0" baseline="0" err="1">
                <a:ln>
                  <a:noFill/>
                </a:ln>
                <a:effectLst/>
                <a:latin typeface="Arial"/>
                <a:cs typeface="Arial"/>
              </a:rPr>
              <a:t>industrial</a:t>
            </a:r>
            <a:r>
              <a:rPr kumimoji="0" lang="sv-SE" altLang="sv-SE" b="0" i="0" u="none" strike="noStrike" cap="none" normalizeH="0" baseline="0">
                <a:ln>
                  <a:noFill/>
                </a:ln>
                <a:effectLst/>
                <a:latin typeface="Arial"/>
                <a:cs typeface="Arial"/>
              </a:rPr>
              <a:t> </a:t>
            </a:r>
            <a:r>
              <a:rPr kumimoji="0" lang="sv-SE" altLang="sv-SE" b="0" i="0" u="none" strike="noStrike" cap="none" normalizeH="0" baseline="0" err="1">
                <a:ln>
                  <a:noFill/>
                </a:ln>
                <a:effectLst/>
                <a:latin typeface="Arial"/>
                <a:cs typeface="Arial"/>
              </a:rPr>
              <a:t>production</a:t>
            </a:r>
            <a:endParaRPr lang="sv-SE" altLang="sv-SE" b="0" i="0" u="none" strike="noStrike" cap="none" normalizeH="0" baseline="0">
              <a:ln>
                <a:noFill/>
              </a:ln>
              <a:effectLst/>
              <a:latin typeface="Arial"/>
              <a:cs typeface="Arial"/>
            </a:endParaRPr>
          </a:p>
          <a:p>
            <a:pPr>
              <a:lnSpc>
                <a:spcPct val="107000"/>
              </a:lnSpc>
              <a:spcAft>
                <a:spcPts val="800"/>
              </a:spcAft>
            </a:pPr>
            <a:endParaRPr lang="sv-SE" sz="1600" b="0" i="0" u="none" strike="noStrike" cap="none" normalizeH="0" baseline="0">
              <a:ln>
                <a:noFill/>
              </a:ln>
              <a:solidFill>
                <a:srgbClr val="BD1716"/>
              </a:solidFill>
              <a:effectLst/>
              <a:latin typeface="Arial"/>
              <a:cs typeface="Times New Roman"/>
            </a:endParaRPr>
          </a:p>
          <a:p>
            <a:pPr>
              <a:lnSpc>
                <a:spcPct val="107000"/>
              </a:lnSpc>
              <a:spcAft>
                <a:spcPts val="800"/>
              </a:spcAft>
            </a:pPr>
            <a:endParaRPr lang="sv-SE" sz="1600">
              <a:solidFill>
                <a:srgbClr val="000000"/>
              </a:solidFill>
              <a:latin typeface="+mj-lt"/>
              <a:ea typeface="Calibri" panose="020F0502020204030204" pitchFamily="34" charset="0"/>
              <a:cs typeface="Times New Roman" panose="02020603050405020304" pitchFamily="18" charset="0"/>
            </a:endParaRPr>
          </a:p>
        </p:txBody>
      </p:sp>
      <p:pic>
        <p:nvPicPr>
          <p:cNvPr id="4" name="Picture 3" descr="A pile of plastic waste&#10;&#10;Description automatically generated">
            <a:extLst>
              <a:ext uri="{FF2B5EF4-FFF2-40B4-BE49-F238E27FC236}">
                <a16:creationId xmlns:a16="http://schemas.microsoft.com/office/drawing/2014/main" id="{C920C0F9-AD51-2C3B-1DBF-D71831CEF0FC}"/>
              </a:ext>
            </a:extLst>
          </p:cNvPr>
          <p:cNvPicPr>
            <a:picLocks noChangeAspect="1"/>
          </p:cNvPicPr>
          <p:nvPr/>
        </p:nvPicPr>
        <p:blipFill rotWithShape="1">
          <a:blip r:embed="rId3">
            <a:extLst>
              <a:ext uri="{28A0092B-C50C-407E-A947-70E740481C1C}">
                <a14:useLocalDpi xmlns:a14="http://schemas.microsoft.com/office/drawing/2010/main" val="0"/>
              </a:ext>
            </a:extLst>
          </a:blip>
          <a:srcRect b="18561"/>
          <a:stretch/>
        </p:blipFill>
        <p:spPr>
          <a:xfrm>
            <a:off x="9296004" y="4388438"/>
            <a:ext cx="2507316" cy="1579464"/>
          </a:xfrm>
          <a:prstGeom prst="rect">
            <a:avLst/>
          </a:prstGeom>
          <a:ln>
            <a:noFill/>
          </a:ln>
          <a:effectLst>
            <a:softEdge rad="112500"/>
          </a:effectLst>
        </p:spPr>
      </p:pic>
    </p:spTree>
    <p:extLst>
      <p:ext uri="{BB962C8B-B14F-4D97-AF65-F5344CB8AC3E}">
        <p14:creationId xmlns:p14="http://schemas.microsoft.com/office/powerpoint/2010/main" val="281299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7637D-C7C8-E9DB-9728-BA2DE6D53FDB}"/>
            </a:ext>
          </a:extLst>
        </p:cNvPr>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CEDF75EE-2294-11DB-4740-FC8D06A5BD89}"/>
              </a:ext>
            </a:extLst>
          </p:cNvPr>
          <p:cNvSpPr>
            <a:spLocks noGrp="1"/>
          </p:cNvSpPr>
          <p:nvPr>
            <p:ph type="body" sz="quarter" idx="20"/>
          </p:nvPr>
        </p:nvSpPr>
        <p:spPr>
          <a:xfrm>
            <a:off x="2003071" y="655807"/>
            <a:ext cx="8943493" cy="516164"/>
          </a:xfrm>
        </p:spPr>
        <p:txBody>
          <a:bodyPr>
            <a:noAutofit/>
          </a:bodyPr>
          <a:lstStyle/>
          <a:p>
            <a:pPr algn="l"/>
            <a:r>
              <a:rPr lang="sv-SE" sz="3600">
                <a:latin typeface="Arial"/>
                <a:cs typeface="Arial"/>
              </a:rPr>
              <a:t>Why invest in Nexam Chemical?</a:t>
            </a:r>
            <a:endParaRPr lang="sv-SE">
              <a:latin typeface="Arial"/>
              <a:cs typeface="Arial"/>
            </a:endParaRPr>
          </a:p>
          <a:p>
            <a:endParaRPr lang="en-GB"/>
          </a:p>
        </p:txBody>
      </p:sp>
      <p:sp>
        <p:nvSpPr>
          <p:cNvPr id="5" name="TextBox 4">
            <a:extLst>
              <a:ext uri="{FF2B5EF4-FFF2-40B4-BE49-F238E27FC236}">
                <a16:creationId xmlns:a16="http://schemas.microsoft.com/office/drawing/2014/main" id="{79199AC5-8820-A9F8-843A-77BD57417D3E}"/>
              </a:ext>
            </a:extLst>
          </p:cNvPr>
          <p:cNvSpPr txBox="1"/>
          <p:nvPr/>
        </p:nvSpPr>
        <p:spPr>
          <a:xfrm>
            <a:off x="670159" y="1718274"/>
            <a:ext cx="11112664" cy="2989216"/>
          </a:xfrm>
          <a:prstGeom prst="rect">
            <a:avLst/>
          </a:prstGeom>
          <a:noFill/>
        </p:spPr>
        <p:txBody>
          <a:bodyPr wrap="square" lIns="91440" tIns="45720" rIns="91440" bIns="45720" anchor="t">
            <a:spAutoFit/>
          </a:bodyPr>
          <a:lstStyle/>
          <a:p>
            <a:pPr marL="342900" lvl="0" indent="-342900">
              <a:lnSpc>
                <a:spcPct val="107000"/>
              </a:lnSpc>
              <a:spcAft>
                <a:spcPts val="800"/>
              </a:spcAft>
              <a:buSzPts val="1000"/>
              <a:buFont typeface="Wingdings" panose="05000000000000000000" pitchFamily="2" charset="2"/>
              <a:buChar char="Ø"/>
              <a:tabLst>
                <a:tab pos="457200" algn="l"/>
              </a:tabLst>
            </a:pPr>
            <a:r>
              <a:rPr lang="en-US" sz="2000">
                <a:effectLst/>
                <a:latin typeface="Arial" panose="020B0604020202020204" pitchFamily="34" charset="0"/>
                <a:ea typeface="Calibri" panose="020F0502020204030204" pitchFamily="34" charset="0"/>
                <a:cs typeface="Arial" panose="020B0604020202020204" pitchFamily="34" charset="0"/>
              </a:rPr>
              <a:t>Strong Growth Potential</a:t>
            </a:r>
            <a:endParaRPr lang="sv-SE"/>
          </a:p>
          <a:p>
            <a:pPr marL="342900" indent="-342900">
              <a:lnSpc>
                <a:spcPct val="107000"/>
              </a:lnSpc>
              <a:spcAft>
                <a:spcPts val="800"/>
              </a:spcAft>
              <a:buSzPts val="1000"/>
              <a:buFont typeface="Wingdings,Sans-Serif" panose="05000000000000000000" pitchFamily="2" charset="2"/>
              <a:buChar char="Ø"/>
              <a:tabLst>
                <a:tab pos="457200" algn="l"/>
              </a:tabLst>
            </a:pPr>
            <a:r>
              <a:rPr lang="en-US" sz="2000">
                <a:latin typeface="Arial"/>
                <a:ea typeface="Calibri"/>
                <a:cs typeface="Arial"/>
              </a:rPr>
              <a:t>Focused Commercial Strategy, in</a:t>
            </a:r>
            <a:r>
              <a:rPr lang="en-US" sz="2000">
                <a:effectLst/>
                <a:latin typeface="Arial"/>
                <a:ea typeface="Calibri"/>
                <a:cs typeface="Arial"/>
              </a:rPr>
              <a:t> </a:t>
            </a:r>
            <a:r>
              <a:rPr lang="en-US" sz="2000">
                <a:latin typeface="Arial"/>
                <a:ea typeface="Calibri"/>
                <a:cs typeface="Arial"/>
              </a:rPr>
              <a:t>line with </a:t>
            </a:r>
            <a:r>
              <a:rPr lang="en-US" sz="2000">
                <a:effectLst/>
                <a:latin typeface="Arial"/>
                <a:ea typeface="Calibri"/>
                <a:cs typeface="Arial"/>
              </a:rPr>
              <a:t>Key Global Trends</a:t>
            </a:r>
            <a:endParaRPr lang="sv-SE" sz="2000">
              <a:effectLst/>
              <a:latin typeface="Arial"/>
              <a:ea typeface="Calibri"/>
              <a:cs typeface="Arial"/>
            </a:endParaRPr>
          </a:p>
          <a:p>
            <a:pPr marL="342900" indent="-342900">
              <a:lnSpc>
                <a:spcPct val="107000"/>
              </a:lnSpc>
              <a:spcAft>
                <a:spcPts val="800"/>
              </a:spcAft>
              <a:buSzPts val="1000"/>
              <a:buFont typeface="Wingdings,Sans-Serif" panose="05000000000000000000" pitchFamily="2" charset="2"/>
              <a:buChar char="Ø"/>
              <a:tabLst>
                <a:tab pos="457200" algn="l"/>
              </a:tabLst>
            </a:pPr>
            <a:r>
              <a:rPr lang="en-US" sz="2000">
                <a:latin typeface="Arial"/>
                <a:ea typeface="Calibri"/>
                <a:cs typeface="Arial"/>
              </a:rPr>
              <a:t>Huge untapped potential in Recycling</a:t>
            </a:r>
            <a:endParaRPr lang="sv-SE" sz="2000">
              <a:latin typeface="Arial"/>
              <a:ea typeface="Calibri"/>
              <a:cs typeface="Arial"/>
            </a:endParaRPr>
          </a:p>
          <a:p>
            <a:pPr marL="342900" indent="-342900">
              <a:lnSpc>
                <a:spcPct val="107000"/>
              </a:lnSpc>
              <a:spcAft>
                <a:spcPts val="800"/>
              </a:spcAft>
              <a:buSzPts val="1000"/>
              <a:buFont typeface="Wingdings,Sans-Serif" panose="05000000000000000000" pitchFamily="2" charset="2"/>
              <a:buChar char="Ø"/>
              <a:tabLst>
                <a:tab pos="457200" algn="l"/>
              </a:tabLst>
            </a:pPr>
            <a:r>
              <a:rPr lang="en-US" sz="2000">
                <a:latin typeface="Arial"/>
                <a:ea typeface="Calibri"/>
                <a:cs typeface="Arial"/>
              </a:rPr>
              <a:t>Enhanced Innovation Capacity and Diverse Portfolio of Patented Solutions</a:t>
            </a:r>
            <a:endParaRPr lang="en-US">
              <a:ea typeface="Calibri"/>
              <a:cs typeface="Arial" panose="020B0604020202020204"/>
            </a:endParaRPr>
          </a:p>
          <a:p>
            <a:pPr marL="342900" indent="-342900">
              <a:lnSpc>
                <a:spcPct val="107000"/>
              </a:lnSpc>
              <a:spcAft>
                <a:spcPts val="800"/>
              </a:spcAft>
              <a:buSzPts val="1000"/>
              <a:buFont typeface="Wingdings" panose="05000000000000000000" pitchFamily="2" charset="2"/>
              <a:buChar char="Ø"/>
              <a:tabLst>
                <a:tab pos="457200" algn="l"/>
              </a:tabLst>
            </a:pPr>
            <a:r>
              <a:rPr lang="en-US" sz="2000">
                <a:effectLst/>
                <a:latin typeface="Arial"/>
                <a:ea typeface="Calibri"/>
                <a:cs typeface="Arial"/>
              </a:rPr>
              <a:t>Improving Profitability and solid Financial </a:t>
            </a:r>
            <a:r>
              <a:rPr lang="en-US" sz="2000">
                <a:latin typeface="Arial"/>
                <a:ea typeface="Calibri"/>
                <a:cs typeface="Arial"/>
              </a:rPr>
              <a:t>Position</a:t>
            </a:r>
          </a:p>
          <a:p>
            <a:pPr marL="342900" lvl="0" indent="-342900">
              <a:lnSpc>
                <a:spcPct val="107000"/>
              </a:lnSpc>
              <a:spcAft>
                <a:spcPts val="800"/>
              </a:spcAft>
              <a:buSzPts val="1000"/>
              <a:buFont typeface="Wingdings" panose="05000000000000000000" pitchFamily="2" charset="2"/>
              <a:buChar char="Ø"/>
              <a:tabLst>
                <a:tab pos="457200" algn="l"/>
              </a:tabLst>
            </a:pPr>
            <a:r>
              <a:rPr lang="en-US" sz="2000">
                <a:latin typeface="Arial"/>
                <a:ea typeface="Calibri"/>
                <a:cs typeface="Arial"/>
              </a:rPr>
              <a:t>Scalable</a:t>
            </a:r>
            <a:r>
              <a:rPr lang="en-US" sz="2000">
                <a:effectLst/>
                <a:latin typeface="Arial"/>
                <a:ea typeface="Calibri"/>
                <a:cs typeface="Arial"/>
              </a:rPr>
              <a:t> Organization</a:t>
            </a:r>
            <a:endParaRPr lang="en-US"/>
          </a:p>
          <a:p>
            <a:pPr marL="342900" lvl="0" indent="-342900">
              <a:lnSpc>
                <a:spcPct val="107000"/>
              </a:lnSpc>
              <a:spcAft>
                <a:spcPts val="800"/>
              </a:spcAft>
              <a:buSzPts val="1000"/>
              <a:buFont typeface="Wingdings" panose="05000000000000000000" pitchFamily="2" charset="2"/>
              <a:buChar char="Ø"/>
              <a:tabLst>
                <a:tab pos="457200" algn="l"/>
              </a:tabLst>
            </a:pPr>
            <a:r>
              <a:rPr lang="en-US" sz="2000">
                <a:effectLst/>
                <a:latin typeface="Arial" panose="020B0604020202020204" pitchFamily="34" charset="0"/>
                <a:ea typeface="Calibri" panose="020F0502020204030204" pitchFamily="34" charset="0"/>
                <a:cs typeface="Arial" panose="020B0604020202020204" pitchFamily="34" charset="0"/>
              </a:rPr>
              <a:t>Strategic M&amp;A Opportunities</a:t>
            </a:r>
            <a:endParaRPr lang="sv-SE" sz="2400">
              <a:effectLst/>
              <a:latin typeface="Arial"/>
              <a:ea typeface="Calibri"/>
              <a:cs typeface="Arial"/>
            </a:endParaRPr>
          </a:p>
        </p:txBody>
      </p:sp>
    </p:spTree>
    <p:extLst>
      <p:ext uri="{BB962C8B-B14F-4D97-AF65-F5344CB8AC3E}">
        <p14:creationId xmlns:p14="http://schemas.microsoft.com/office/powerpoint/2010/main" val="1416750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03F063C2-D73B-BE7A-C129-4F7C3C42F82E}"/>
              </a:ext>
            </a:extLst>
          </p:cNvPr>
          <p:cNvSpPr>
            <a:spLocks noGrp="1"/>
          </p:cNvSpPr>
          <p:nvPr>
            <p:ph type="body" sz="quarter" idx="20"/>
          </p:nvPr>
        </p:nvSpPr>
        <p:spPr>
          <a:xfrm>
            <a:off x="2003071" y="655807"/>
            <a:ext cx="8943493" cy="516164"/>
          </a:xfrm>
        </p:spPr>
        <p:txBody>
          <a:bodyPr>
            <a:noAutofit/>
          </a:bodyPr>
          <a:lstStyle/>
          <a:p>
            <a:pPr algn="l"/>
            <a:r>
              <a:rPr lang="sv-SE" sz="3600" err="1">
                <a:latin typeface="Arial"/>
                <a:cs typeface="Arial"/>
              </a:rPr>
              <a:t>Why</a:t>
            </a:r>
            <a:r>
              <a:rPr lang="sv-SE" sz="3600">
                <a:latin typeface="Arial"/>
                <a:cs typeface="Arial"/>
              </a:rPr>
              <a:t> </a:t>
            </a:r>
            <a:r>
              <a:rPr lang="sv-SE" sz="3600" err="1">
                <a:latin typeface="Arial"/>
                <a:cs typeface="Arial"/>
              </a:rPr>
              <a:t>invest</a:t>
            </a:r>
            <a:r>
              <a:rPr lang="sv-SE" sz="3600">
                <a:latin typeface="Arial"/>
                <a:cs typeface="Arial"/>
              </a:rPr>
              <a:t> in </a:t>
            </a:r>
            <a:r>
              <a:rPr lang="sv-SE" sz="3600" err="1">
                <a:latin typeface="Arial"/>
                <a:cs typeface="Arial"/>
              </a:rPr>
              <a:t>Nexam</a:t>
            </a:r>
            <a:r>
              <a:rPr lang="sv-SE" sz="3600">
                <a:latin typeface="Arial"/>
                <a:cs typeface="Arial"/>
              </a:rPr>
              <a:t> </a:t>
            </a:r>
            <a:r>
              <a:rPr lang="sv-SE" sz="3600" err="1">
                <a:latin typeface="Arial"/>
                <a:cs typeface="Arial"/>
              </a:rPr>
              <a:t>Chemical</a:t>
            </a:r>
            <a:r>
              <a:rPr lang="sv-SE" sz="3600">
                <a:latin typeface="Arial"/>
                <a:cs typeface="Arial"/>
              </a:rPr>
              <a:t>?</a:t>
            </a:r>
            <a:endParaRPr lang="sv-SE">
              <a:latin typeface="Arial"/>
              <a:cs typeface="Arial"/>
            </a:endParaRPr>
          </a:p>
          <a:p>
            <a:endParaRPr lang="en-GB"/>
          </a:p>
        </p:txBody>
      </p:sp>
      <p:sp>
        <p:nvSpPr>
          <p:cNvPr id="5" name="TextBox 4">
            <a:extLst>
              <a:ext uri="{FF2B5EF4-FFF2-40B4-BE49-F238E27FC236}">
                <a16:creationId xmlns:a16="http://schemas.microsoft.com/office/drawing/2014/main" id="{E3C7CB52-92DE-1ED1-88E4-9A4759D3A5F0}"/>
              </a:ext>
            </a:extLst>
          </p:cNvPr>
          <p:cNvSpPr txBox="1"/>
          <p:nvPr/>
        </p:nvSpPr>
        <p:spPr>
          <a:xfrm>
            <a:off x="640080" y="1171971"/>
            <a:ext cx="11112664" cy="4543680"/>
          </a:xfrm>
          <a:prstGeom prst="rect">
            <a:avLst/>
          </a:prstGeom>
          <a:noFill/>
        </p:spPr>
        <p:txBody>
          <a:bodyPr wrap="square" lIns="91440" tIns="45720" rIns="91440" bIns="45720" anchor="t">
            <a:spAutoFit/>
          </a:bodyPr>
          <a:lstStyle/>
          <a:p>
            <a:pPr lvl="0">
              <a:lnSpc>
                <a:spcPct val="107000"/>
              </a:lnSpc>
              <a:spcAft>
                <a:spcPts val="800"/>
              </a:spcAft>
            </a:pPr>
            <a:endParaRPr lang="en-US">
              <a:solidFill>
                <a:srgbClr val="000000"/>
              </a:solidFill>
              <a:effectLst/>
              <a:latin typeface="+mj-lt"/>
              <a:ea typeface="Times New Roman" panose="02020603050405020304" pitchFamily="18" charset="0"/>
              <a:cs typeface="Times New Roman"/>
            </a:endParaRPr>
          </a:p>
          <a:p>
            <a:pPr marL="285750" indent="-285750">
              <a:spcBef>
                <a:spcPts val="400"/>
              </a:spcBef>
              <a:spcAft>
                <a:spcPts val="800"/>
              </a:spcAft>
              <a:buFont typeface="Wingdings" panose="05000000000000000000" pitchFamily="2" charset="2"/>
              <a:buChar char="Ø"/>
            </a:pPr>
            <a:r>
              <a:rPr lang="sv-SE" sz="2000" err="1">
                <a:solidFill>
                  <a:srgbClr val="000000"/>
                </a:solidFill>
                <a:latin typeface="+mj-lt"/>
                <a:ea typeface="Times New Roman" panose="02020603050405020304" pitchFamily="18" charset="0"/>
                <a:cs typeface="Times New Roman"/>
              </a:rPr>
              <a:t>Very</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high</a:t>
            </a:r>
            <a:r>
              <a:rPr lang="sv-SE" sz="2000">
                <a:solidFill>
                  <a:srgbClr val="000000"/>
                </a:solidFill>
                <a:latin typeface="+mj-lt"/>
                <a:ea typeface="Times New Roman" panose="02020603050405020304" pitchFamily="18" charset="0"/>
                <a:cs typeface="Times New Roman"/>
              </a:rPr>
              <a:t> ambition and plans for 2025 and later </a:t>
            </a:r>
            <a:r>
              <a:rPr lang="sv-SE" sz="2000" err="1">
                <a:solidFill>
                  <a:srgbClr val="000000"/>
                </a:solidFill>
                <a:latin typeface="+mj-lt"/>
                <a:ea typeface="Times New Roman" panose="02020603050405020304" pitchFamily="18" charset="0"/>
                <a:cs typeface="Times New Roman"/>
              </a:rPr>
              <a:t>regarding</a:t>
            </a:r>
            <a:r>
              <a:rPr lang="sv-SE" sz="2000">
                <a:solidFill>
                  <a:srgbClr val="000000"/>
                </a:solidFill>
                <a:latin typeface="+mj-lt"/>
                <a:ea typeface="Times New Roman" panose="02020603050405020304" pitchFamily="18" charset="0"/>
                <a:cs typeface="Times New Roman"/>
              </a:rPr>
              <a:t> all </a:t>
            </a:r>
            <a:r>
              <a:rPr lang="sv-SE" sz="2000" err="1">
                <a:solidFill>
                  <a:srgbClr val="000000"/>
                </a:solidFill>
                <a:latin typeface="+mj-lt"/>
                <a:ea typeface="Times New Roman" panose="02020603050405020304" pitchFamily="18" charset="0"/>
                <a:cs typeface="Times New Roman"/>
              </a:rPr>
              <a:t>financial</a:t>
            </a:r>
            <a:r>
              <a:rPr lang="sv-SE" sz="2000">
                <a:solidFill>
                  <a:srgbClr val="000000"/>
                </a:solidFill>
                <a:latin typeface="+mj-lt"/>
                <a:ea typeface="Times New Roman" panose="02020603050405020304" pitchFamily="18" charset="0"/>
                <a:cs typeface="Times New Roman"/>
              </a:rPr>
              <a:t> KPIs</a:t>
            </a:r>
          </a:p>
          <a:p>
            <a:pPr marL="285750" indent="-285750">
              <a:spcBef>
                <a:spcPts val="400"/>
              </a:spcBef>
              <a:spcAft>
                <a:spcPts val="800"/>
              </a:spcAft>
              <a:buFont typeface="Wingdings" panose="05000000000000000000" pitchFamily="2" charset="2"/>
              <a:buChar char="Ø"/>
            </a:pPr>
            <a:r>
              <a:rPr lang="sv-SE" sz="2000" err="1">
                <a:solidFill>
                  <a:srgbClr val="000000"/>
                </a:solidFill>
                <a:latin typeface="+mj-lt"/>
                <a:ea typeface="Times New Roman" panose="02020603050405020304" pitchFamily="18" charset="0"/>
                <a:cs typeface="Times New Roman"/>
              </a:rPr>
              <a:t>Funding</a:t>
            </a:r>
            <a:r>
              <a:rPr lang="sv-SE" sz="2000">
                <a:solidFill>
                  <a:srgbClr val="000000"/>
                </a:solidFill>
                <a:latin typeface="+mj-lt"/>
                <a:ea typeface="Times New Roman" panose="02020603050405020304" pitchFamily="18" charset="0"/>
                <a:cs typeface="Times New Roman"/>
              </a:rPr>
              <a:t> operations and </a:t>
            </a:r>
            <a:r>
              <a:rPr lang="sv-SE" sz="2000" err="1">
                <a:solidFill>
                  <a:srgbClr val="000000"/>
                </a:solidFill>
                <a:latin typeface="+mj-lt"/>
                <a:ea typeface="Times New Roman" panose="02020603050405020304" pitchFamily="18" charset="0"/>
                <a:cs typeface="Times New Roman"/>
              </a:rPr>
              <a:t>growth</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with</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own</a:t>
            </a:r>
            <a:r>
              <a:rPr lang="sv-SE" sz="2000">
                <a:solidFill>
                  <a:srgbClr val="000000"/>
                </a:solidFill>
                <a:latin typeface="+mj-lt"/>
                <a:ea typeface="Times New Roman" panose="02020603050405020304" pitchFamily="18" charset="0"/>
                <a:cs typeface="Times New Roman"/>
              </a:rPr>
              <a:t> cash </a:t>
            </a:r>
            <a:r>
              <a:rPr lang="sv-SE" sz="2000" err="1">
                <a:solidFill>
                  <a:srgbClr val="000000"/>
                </a:solidFill>
                <a:latin typeface="+mj-lt"/>
                <a:ea typeface="Times New Roman" panose="02020603050405020304" pitchFamily="18" charset="0"/>
                <a:cs typeface="Times New Roman"/>
              </a:rPr>
              <a:t>flow</a:t>
            </a:r>
            <a:r>
              <a:rPr lang="sv-SE" sz="2000">
                <a:solidFill>
                  <a:srgbClr val="000000"/>
                </a:solidFill>
                <a:latin typeface="+mj-lt"/>
                <a:ea typeface="Times New Roman" panose="02020603050405020304" pitchFamily="18" charset="0"/>
                <a:cs typeface="Times New Roman"/>
              </a:rPr>
              <a:t>, and </a:t>
            </a:r>
            <a:r>
              <a:rPr lang="sv-SE" sz="2000" err="1">
                <a:solidFill>
                  <a:srgbClr val="000000"/>
                </a:solidFill>
                <a:latin typeface="+mj-lt"/>
                <a:ea typeface="Times New Roman" panose="02020603050405020304" pitchFamily="18" charset="0"/>
                <a:cs typeface="Times New Roman"/>
              </a:rPr>
              <a:t>unutilized</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credit</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facility</a:t>
            </a:r>
            <a:endParaRPr lang="sv-SE" sz="2000">
              <a:solidFill>
                <a:srgbClr val="000000"/>
              </a:solidFill>
              <a:latin typeface="+mj-lt"/>
              <a:ea typeface="Times New Roman" panose="02020603050405020304" pitchFamily="18" charset="0"/>
              <a:cs typeface="Times New Roman"/>
            </a:endParaRPr>
          </a:p>
          <a:p>
            <a:pPr marL="285750" indent="-285750">
              <a:spcBef>
                <a:spcPts val="400"/>
              </a:spcBef>
              <a:spcAft>
                <a:spcPts val="800"/>
              </a:spcAft>
              <a:buFont typeface="Wingdings" panose="05000000000000000000" pitchFamily="2" charset="2"/>
              <a:buChar char="Ø"/>
            </a:pPr>
            <a:r>
              <a:rPr lang="sv-SE" sz="2000" err="1">
                <a:solidFill>
                  <a:srgbClr val="000000"/>
                </a:solidFill>
                <a:latin typeface="+mj-lt"/>
                <a:ea typeface="Times New Roman" panose="02020603050405020304" pitchFamily="18" charset="0"/>
                <a:cs typeface="Times New Roman"/>
              </a:rPr>
              <a:t>Eight</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consequtive</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quarters</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of</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improving</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margins</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expect</a:t>
            </a:r>
            <a:r>
              <a:rPr lang="sv-SE" sz="2000">
                <a:solidFill>
                  <a:srgbClr val="000000"/>
                </a:solidFill>
                <a:latin typeface="+mj-lt"/>
                <a:ea typeface="Times New Roman" panose="02020603050405020304" pitchFamily="18" charset="0"/>
                <a:cs typeface="Times New Roman"/>
              </a:rPr>
              <a:t> at </a:t>
            </a:r>
            <a:r>
              <a:rPr lang="sv-SE" sz="2000" err="1">
                <a:solidFill>
                  <a:srgbClr val="000000"/>
                </a:solidFill>
                <a:latin typeface="+mj-lt"/>
                <a:ea typeface="Times New Roman" panose="02020603050405020304" pitchFamily="18" charset="0"/>
                <a:cs typeface="Times New Roman"/>
              </a:rPr>
              <a:t>least</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this</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level</a:t>
            </a:r>
            <a:r>
              <a:rPr lang="sv-SE" sz="2000">
                <a:solidFill>
                  <a:srgbClr val="000000"/>
                </a:solidFill>
                <a:latin typeface="+mj-lt"/>
                <a:ea typeface="Times New Roman" panose="02020603050405020304" pitchFamily="18" charset="0"/>
                <a:cs typeface="Times New Roman"/>
              </a:rPr>
              <a:t> coming </a:t>
            </a:r>
            <a:r>
              <a:rPr lang="sv-SE" sz="2000" err="1">
                <a:solidFill>
                  <a:srgbClr val="000000"/>
                </a:solidFill>
                <a:latin typeface="+mj-lt"/>
                <a:ea typeface="Times New Roman" panose="02020603050405020304" pitchFamily="18" charset="0"/>
                <a:cs typeface="Times New Roman"/>
              </a:rPr>
              <a:t>quarters</a:t>
            </a:r>
            <a:endParaRPr lang="sv-SE" sz="2000">
              <a:solidFill>
                <a:srgbClr val="000000"/>
              </a:solidFill>
              <a:latin typeface="+mj-lt"/>
              <a:ea typeface="Times New Roman" panose="02020603050405020304" pitchFamily="18" charset="0"/>
              <a:cs typeface="Times New Roman"/>
            </a:endParaRPr>
          </a:p>
          <a:p>
            <a:pPr marL="285750" indent="-285750">
              <a:spcBef>
                <a:spcPts val="400"/>
              </a:spcBef>
              <a:spcAft>
                <a:spcPts val="800"/>
              </a:spcAft>
              <a:buFont typeface="Wingdings" panose="05000000000000000000" pitchFamily="2" charset="2"/>
              <a:buChar char="Ø"/>
            </a:pPr>
            <a:r>
              <a:rPr lang="sv-SE" sz="2000" err="1">
                <a:solidFill>
                  <a:srgbClr val="000000"/>
                </a:solidFill>
                <a:latin typeface="+mj-lt"/>
                <a:ea typeface="Times New Roman" panose="02020603050405020304" pitchFamily="18" charset="0"/>
                <a:cs typeface="Times New Roman"/>
              </a:rPr>
              <a:t>Growing</a:t>
            </a:r>
            <a:r>
              <a:rPr lang="sv-SE" sz="2000">
                <a:solidFill>
                  <a:srgbClr val="000000"/>
                </a:solidFill>
                <a:latin typeface="+mj-lt"/>
                <a:ea typeface="Times New Roman" panose="02020603050405020304" pitchFamily="18" charset="0"/>
                <a:cs typeface="Times New Roman"/>
              </a:rPr>
              <a:t> portfolio </a:t>
            </a:r>
            <a:r>
              <a:rPr lang="sv-SE" sz="2000" err="1">
                <a:solidFill>
                  <a:srgbClr val="000000"/>
                </a:solidFill>
                <a:latin typeface="+mj-lt"/>
                <a:ea typeface="Times New Roman" panose="02020603050405020304" pitchFamily="18" charset="0"/>
                <a:cs typeface="Times New Roman"/>
              </a:rPr>
              <a:t>of</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p</a:t>
            </a:r>
            <a:r>
              <a:rPr lang="sv-SE" sz="2000" err="1">
                <a:cs typeface="Arial"/>
              </a:rPr>
              <a:t>atented</a:t>
            </a:r>
            <a:r>
              <a:rPr lang="sv-SE" sz="2000">
                <a:cs typeface="Arial"/>
              </a:rPr>
              <a:t> </a:t>
            </a:r>
            <a:r>
              <a:rPr lang="sv-SE" sz="2000" err="1">
                <a:cs typeface="Arial"/>
              </a:rPr>
              <a:t>cleantech</a:t>
            </a:r>
            <a:r>
              <a:rPr lang="sv-SE" sz="2000">
                <a:cs typeface="Arial"/>
              </a:rPr>
              <a:t> solutions driven by megatrends </a:t>
            </a:r>
            <a:r>
              <a:rPr lang="sv-SE" sz="2000" err="1">
                <a:cs typeface="Arial"/>
              </a:rPr>
              <a:t>within</a:t>
            </a:r>
            <a:r>
              <a:rPr lang="sv-SE" sz="2000">
                <a:cs typeface="Arial"/>
              </a:rPr>
              <a:t> </a:t>
            </a:r>
            <a:r>
              <a:rPr lang="sv-SE" sz="2000" err="1">
                <a:cs typeface="Arial"/>
              </a:rPr>
              <a:t>sustainability</a:t>
            </a:r>
            <a:endParaRPr lang="sv-SE" sz="2000">
              <a:cs typeface="Arial"/>
            </a:endParaRPr>
          </a:p>
          <a:p>
            <a:pPr marL="285750" indent="-285750">
              <a:spcBef>
                <a:spcPts val="400"/>
              </a:spcBef>
              <a:spcAft>
                <a:spcPts val="800"/>
              </a:spcAft>
              <a:buFont typeface="Wingdings" panose="05000000000000000000" pitchFamily="2" charset="2"/>
              <a:buChar char="Ø"/>
            </a:pPr>
            <a:r>
              <a:rPr lang="sv-SE" sz="2000" err="1">
                <a:cs typeface="Arial"/>
              </a:rPr>
              <a:t>Substantial</a:t>
            </a:r>
            <a:r>
              <a:rPr lang="sv-SE" sz="2000">
                <a:cs typeface="Arial"/>
              </a:rPr>
              <a:t> </a:t>
            </a:r>
            <a:r>
              <a:rPr lang="sv-SE" sz="2000" err="1">
                <a:cs typeface="Arial"/>
              </a:rPr>
              <a:t>growth</a:t>
            </a:r>
            <a:r>
              <a:rPr lang="sv-SE" sz="2000">
                <a:cs typeface="Arial"/>
              </a:rPr>
              <a:t> potential driven by </a:t>
            </a:r>
            <a:r>
              <a:rPr lang="sv-SE" sz="2000" err="1">
                <a:cs typeface="Arial"/>
              </a:rPr>
              <a:t>clear</a:t>
            </a:r>
            <a:r>
              <a:rPr lang="sv-SE" sz="2000">
                <a:cs typeface="Arial"/>
              </a:rPr>
              <a:t> </a:t>
            </a:r>
            <a:r>
              <a:rPr lang="sv-SE" sz="2000" err="1">
                <a:cs typeface="Arial"/>
              </a:rPr>
              <a:t>customer</a:t>
            </a:r>
            <a:r>
              <a:rPr lang="sv-SE" sz="2000">
                <a:cs typeface="Arial"/>
              </a:rPr>
              <a:t> </a:t>
            </a:r>
            <a:r>
              <a:rPr lang="sv-SE" sz="2000" err="1">
                <a:cs typeface="Arial"/>
              </a:rPr>
              <a:t>offerings</a:t>
            </a:r>
            <a:r>
              <a:rPr lang="sv-SE" sz="2000">
                <a:cs typeface="Arial"/>
              </a:rPr>
              <a:t> and solid business </a:t>
            </a:r>
            <a:r>
              <a:rPr lang="sv-SE" sz="2000" err="1">
                <a:cs typeface="Arial"/>
              </a:rPr>
              <a:t>cases</a:t>
            </a:r>
            <a:endParaRPr lang="sv-SE" sz="2000">
              <a:cs typeface="Arial"/>
            </a:endParaRPr>
          </a:p>
          <a:p>
            <a:pPr marL="285750" indent="-285750">
              <a:spcBef>
                <a:spcPts val="400"/>
              </a:spcBef>
              <a:spcAft>
                <a:spcPts val="800"/>
              </a:spcAft>
              <a:buFont typeface="Wingdings" panose="05000000000000000000" pitchFamily="2" charset="2"/>
              <a:buChar char="Ø"/>
            </a:pPr>
            <a:r>
              <a:rPr lang="sv-SE" sz="2000">
                <a:cs typeface="Times New Roman"/>
              </a:rPr>
              <a:t>Major</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investments</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done</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within</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production</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capacity</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enabling</a:t>
            </a:r>
            <a:r>
              <a:rPr lang="sv-SE" sz="2000">
                <a:solidFill>
                  <a:srgbClr val="000000"/>
                </a:solidFill>
                <a:latin typeface="+mj-lt"/>
                <a:ea typeface="Times New Roman" panose="02020603050405020304" pitchFamily="18" charset="0"/>
                <a:cs typeface="Times New Roman"/>
              </a:rPr>
              <a:t> +100% </a:t>
            </a:r>
            <a:r>
              <a:rPr lang="sv-SE" sz="2000" err="1">
                <a:solidFill>
                  <a:srgbClr val="000000"/>
                </a:solidFill>
                <a:latin typeface="+mj-lt"/>
                <a:ea typeface="Times New Roman" panose="02020603050405020304" pitchFamily="18" charset="0"/>
                <a:cs typeface="Times New Roman"/>
              </a:rPr>
              <a:t>volume</a:t>
            </a:r>
            <a:r>
              <a:rPr lang="sv-SE" sz="2000">
                <a:solidFill>
                  <a:srgbClr val="000000"/>
                </a:solidFill>
                <a:latin typeface="+mj-lt"/>
                <a:ea typeface="Times New Roman" panose="02020603050405020304" pitchFamily="18" charset="0"/>
                <a:cs typeface="Times New Roman"/>
              </a:rPr>
              <a:t> </a:t>
            </a:r>
            <a:r>
              <a:rPr lang="sv-SE" sz="2000" err="1">
                <a:solidFill>
                  <a:srgbClr val="000000"/>
                </a:solidFill>
                <a:latin typeface="+mj-lt"/>
                <a:ea typeface="Times New Roman" panose="02020603050405020304" pitchFamily="18" charset="0"/>
                <a:cs typeface="Times New Roman"/>
              </a:rPr>
              <a:t>with</a:t>
            </a:r>
            <a:r>
              <a:rPr lang="sv-SE" sz="2000">
                <a:solidFill>
                  <a:srgbClr val="000000"/>
                </a:solidFill>
                <a:latin typeface="+mj-lt"/>
                <a:ea typeface="Times New Roman" panose="02020603050405020304" pitchFamily="18" charset="0"/>
                <a:cs typeface="Times New Roman"/>
              </a:rPr>
              <a:t> no </a:t>
            </a:r>
            <a:r>
              <a:rPr lang="sv-SE" sz="2000" err="1">
                <a:solidFill>
                  <a:srgbClr val="000000"/>
                </a:solidFill>
                <a:latin typeface="+mj-lt"/>
                <a:ea typeface="Times New Roman" panose="02020603050405020304" pitchFamily="18" charset="0"/>
                <a:cs typeface="Times New Roman"/>
              </a:rPr>
              <a:t>Capex</a:t>
            </a:r>
            <a:endParaRPr lang="sv-SE" sz="2000" err="1">
              <a:cs typeface="Arial" panose="020B0604020202020204"/>
            </a:endParaRPr>
          </a:p>
          <a:p>
            <a:pPr marL="285750" indent="-285750">
              <a:spcBef>
                <a:spcPts val="400"/>
              </a:spcBef>
              <a:spcAft>
                <a:spcPts val="800"/>
              </a:spcAft>
              <a:buFont typeface="Wingdings,Sans-Serif" panose="05000000000000000000" pitchFamily="2" charset="2"/>
              <a:buChar char="Ø"/>
            </a:pPr>
            <a:r>
              <a:rPr lang="sv-SE" sz="2000" err="1">
                <a:cs typeface="Arial" panose="020B0604020202020204"/>
              </a:rPr>
              <a:t>Experienced</a:t>
            </a:r>
            <a:r>
              <a:rPr lang="sv-SE" sz="2000">
                <a:cs typeface="Arial" panose="020B0604020202020204"/>
              </a:rPr>
              <a:t> management team, </a:t>
            </a:r>
            <a:r>
              <a:rPr lang="sv-SE" sz="2000" err="1">
                <a:cs typeface="Arial" panose="020B0604020202020204"/>
              </a:rPr>
              <a:t>with</a:t>
            </a:r>
            <a:r>
              <a:rPr lang="sv-SE" sz="2000">
                <a:cs typeface="Arial" panose="020B0604020202020204"/>
              </a:rPr>
              <a:t> </a:t>
            </a:r>
            <a:r>
              <a:rPr lang="sv-SE" sz="2000" err="1">
                <a:cs typeface="Arial" panose="020B0604020202020204"/>
              </a:rPr>
              <a:t>track</a:t>
            </a:r>
            <a:r>
              <a:rPr lang="sv-SE" sz="2000">
                <a:cs typeface="Arial" panose="020B0604020202020204"/>
              </a:rPr>
              <a:t> record </a:t>
            </a:r>
            <a:r>
              <a:rPr lang="sv-SE" sz="2000" err="1">
                <a:cs typeface="Arial" panose="020B0604020202020204"/>
              </a:rPr>
              <a:t>of</a:t>
            </a:r>
            <a:r>
              <a:rPr lang="sv-SE" sz="2000">
                <a:cs typeface="Arial" panose="020B0604020202020204"/>
              </a:rPr>
              <a:t> </a:t>
            </a:r>
            <a:r>
              <a:rPr lang="sv-SE" sz="2000" err="1">
                <a:cs typeface="Arial" panose="020B0604020202020204"/>
              </a:rPr>
              <a:t>driving</a:t>
            </a:r>
            <a:r>
              <a:rPr lang="sv-SE" sz="2000">
                <a:cs typeface="Arial" panose="020B0604020202020204"/>
              </a:rPr>
              <a:t> </a:t>
            </a:r>
            <a:r>
              <a:rPr lang="sv-SE" sz="2000" err="1">
                <a:cs typeface="Arial" panose="020B0604020202020204"/>
              </a:rPr>
              <a:t>growth</a:t>
            </a:r>
            <a:endParaRPr lang="sv-SE" sz="2000">
              <a:cs typeface="Arial" panose="020B0604020202020204"/>
            </a:endParaRPr>
          </a:p>
          <a:p>
            <a:pPr marL="285750" indent="-285750">
              <a:spcBef>
                <a:spcPts val="400"/>
              </a:spcBef>
              <a:spcAft>
                <a:spcPts val="800"/>
              </a:spcAft>
              <a:buFont typeface="Wingdings,Sans-Serif" panose="05000000000000000000" pitchFamily="2" charset="2"/>
              <a:buChar char="Ø"/>
            </a:pPr>
            <a:r>
              <a:rPr lang="sv-SE" sz="2000">
                <a:cs typeface="Arial" panose="020B0604020202020204"/>
              </a:rPr>
              <a:t>Business </a:t>
            </a:r>
            <a:r>
              <a:rPr lang="sv-SE" sz="2000" err="1">
                <a:cs typeface="Arial"/>
              </a:rPr>
              <a:t>model</a:t>
            </a:r>
            <a:r>
              <a:rPr lang="sv-SE" sz="2000">
                <a:cs typeface="Arial"/>
              </a:rPr>
              <a:t> </a:t>
            </a:r>
            <a:r>
              <a:rPr lang="sv-SE" sz="2000" err="1">
                <a:cs typeface="Arial"/>
              </a:rPr>
              <a:t>with</a:t>
            </a:r>
            <a:r>
              <a:rPr lang="sv-SE" sz="2000">
                <a:cs typeface="Arial"/>
              </a:rPr>
              <a:t> potential for </a:t>
            </a:r>
            <a:r>
              <a:rPr lang="sv-SE" sz="2000" err="1">
                <a:cs typeface="Arial"/>
              </a:rPr>
              <a:t>targeted</a:t>
            </a:r>
            <a:r>
              <a:rPr lang="sv-SE" sz="2000">
                <a:cs typeface="Arial"/>
              </a:rPr>
              <a:t> </a:t>
            </a:r>
            <a:r>
              <a:rPr lang="sv-SE" sz="2000" err="1">
                <a:cs typeface="Arial"/>
              </a:rPr>
              <a:t>future</a:t>
            </a:r>
            <a:r>
              <a:rPr lang="sv-SE" sz="2000">
                <a:cs typeface="Arial"/>
              </a:rPr>
              <a:t> </a:t>
            </a:r>
            <a:r>
              <a:rPr lang="sv-SE" sz="2000" err="1">
                <a:cs typeface="Arial"/>
              </a:rPr>
              <a:t>investments</a:t>
            </a:r>
            <a:r>
              <a:rPr lang="sv-SE" sz="2000">
                <a:cs typeface="Arial"/>
              </a:rPr>
              <a:t> / M&amp;A</a:t>
            </a:r>
            <a:endParaRPr lang="sv-SE"/>
          </a:p>
          <a:p>
            <a:pPr marL="285750" indent="-285750">
              <a:spcBef>
                <a:spcPts val="400"/>
              </a:spcBef>
              <a:spcAft>
                <a:spcPts val="800"/>
              </a:spcAft>
              <a:buFont typeface="Wingdings" panose="05000000000000000000" pitchFamily="2" charset="2"/>
              <a:buChar char="Ø"/>
            </a:pPr>
            <a:r>
              <a:rPr lang="sv-SE" sz="2000">
                <a:cs typeface="Arial"/>
              </a:rPr>
              <a:t>Potential </a:t>
            </a:r>
            <a:r>
              <a:rPr lang="sv-SE" sz="2000" err="1">
                <a:cs typeface="Arial"/>
              </a:rPr>
              <a:t>within</a:t>
            </a:r>
            <a:r>
              <a:rPr lang="sv-SE" sz="2000">
                <a:cs typeface="Arial"/>
              </a:rPr>
              <a:t> recycling on par </a:t>
            </a:r>
            <a:r>
              <a:rPr lang="sv-SE" sz="2000" err="1">
                <a:cs typeface="Arial"/>
              </a:rPr>
              <a:t>with</a:t>
            </a:r>
            <a:r>
              <a:rPr lang="sv-SE" sz="2000">
                <a:cs typeface="Arial"/>
              </a:rPr>
              <a:t> </a:t>
            </a:r>
            <a:r>
              <a:rPr lang="sv-SE" sz="2000" err="1">
                <a:cs typeface="Arial"/>
              </a:rPr>
              <a:t>highly</a:t>
            </a:r>
            <a:r>
              <a:rPr lang="sv-SE" sz="2000">
                <a:cs typeface="Arial"/>
              </a:rPr>
              <a:t> </a:t>
            </a:r>
            <a:r>
              <a:rPr lang="sv-SE" sz="2000" err="1">
                <a:cs typeface="Arial"/>
              </a:rPr>
              <a:t>valued</a:t>
            </a:r>
            <a:r>
              <a:rPr lang="sv-SE" sz="2000">
                <a:cs typeface="Arial"/>
              </a:rPr>
              <a:t> start-</a:t>
            </a:r>
            <a:r>
              <a:rPr lang="sv-SE" sz="2000" err="1">
                <a:cs typeface="Arial"/>
              </a:rPr>
              <a:t>ups</a:t>
            </a:r>
            <a:endParaRPr lang="sv-SE"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3788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Plastpåse, växt, utomhus&#10;&#10;Automatiskt genererad beskrivning">
            <a:extLst>
              <a:ext uri="{FF2B5EF4-FFF2-40B4-BE49-F238E27FC236}">
                <a16:creationId xmlns:a16="http://schemas.microsoft.com/office/drawing/2014/main" id="{ED952ACD-5C75-B226-FB9F-22880A2F2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 y="2960"/>
            <a:ext cx="4548326" cy="6852081"/>
          </a:xfrm>
          <a:prstGeom prst="rect">
            <a:avLst/>
          </a:prstGeom>
        </p:spPr>
      </p:pic>
      <p:pic>
        <p:nvPicPr>
          <p:cNvPr id="7" name="Picture 8" descr="Home - Nexam Chemical">
            <a:extLst>
              <a:ext uri="{FF2B5EF4-FFF2-40B4-BE49-F238E27FC236}">
                <a16:creationId xmlns:a16="http://schemas.microsoft.com/office/drawing/2014/main" id="{2E1D05D4-C10B-B30E-A905-C96654CD5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 y="8625"/>
            <a:ext cx="1853348" cy="4934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 alt text provided for this image">
            <a:extLst>
              <a:ext uri="{FF2B5EF4-FFF2-40B4-BE49-F238E27FC236}">
                <a16:creationId xmlns:a16="http://schemas.microsoft.com/office/drawing/2014/main" id="{D9FEDCF7-0425-D710-D825-4378820F06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23" t="547" r="10354" b="4561"/>
          <a:stretch/>
        </p:blipFill>
        <p:spPr bwMode="auto">
          <a:xfrm>
            <a:off x="4161826" y="-51908"/>
            <a:ext cx="8023954" cy="69069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7691EA-1DF2-13F5-4FAF-BE942DCE4B1E}"/>
              </a:ext>
            </a:extLst>
          </p:cNvPr>
          <p:cNvSpPr txBox="1"/>
          <p:nvPr/>
        </p:nvSpPr>
        <p:spPr>
          <a:xfrm>
            <a:off x="1497280" y="3606810"/>
            <a:ext cx="9538189" cy="830997"/>
          </a:xfrm>
          <a:prstGeom prst="rect">
            <a:avLst/>
          </a:prstGeom>
          <a:solidFill>
            <a:srgbClr val="000000">
              <a:alpha val="26000"/>
            </a:srgbClr>
          </a:solidFill>
          <a:effectLst>
            <a:softEdge rad="50800"/>
          </a:effectLst>
        </p:spPr>
        <p:txBody>
          <a:bodyPr wrap="none" lIns="91440" tIns="45720" rIns="91440" bIns="45720" rtlCol="0" anchor="t">
            <a:spAutoFit/>
          </a:bodyPr>
          <a:lstStyle/>
          <a:p>
            <a:r>
              <a:rPr lang="sv-SE" sz="4800" b="1">
                <a:solidFill>
                  <a:schemeClr val="bg1"/>
                </a:solidFill>
              </a:rPr>
              <a:t>The future of plastics. Patented.</a:t>
            </a:r>
          </a:p>
        </p:txBody>
      </p:sp>
    </p:spTree>
    <p:extLst>
      <p:ext uri="{BB962C8B-B14F-4D97-AF65-F5344CB8AC3E}">
        <p14:creationId xmlns:p14="http://schemas.microsoft.com/office/powerpoint/2010/main" val="268709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347E9-C03F-CDB3-BAFF-C6548FB0FBFE}"/>
              </a:ext>
            </a:extLst>
          </p:cNvPr>
          <p:cNvSpPr>
            <a:spLocks noGrp="1"/>
          </p:cNvSpPr>
          <p:nvPr>
            <p:ph type="body" sz="quarter" idx="20"/>
          </p:nvPr>
        </p:nvSpPr>
        <p:spPr>
          <a:xfrm>
            <a:off x="2003182" y="3286307"/>
            <a:ext cx="7836309" cy="516164"/>
          </a:xfrm>
        </p:spPr>
        <p:txBody>
          <a:bodyPr/>
          <a:lstStyle/>
          <a:p>
            <a:r>
              <a:rPr lang="sv-SE"/>
              <a:t>Q&amp;A</a:t>
            </a:r>
          </a:p>
        </p:txBody>
      </p:sp>
    </p:spTree>
    <p:extLst>
      <p:ext uri="{BB962C8B-B14F-4D97-AF65-F5344CB8AC3E}">
        <p14:creationId xmlns:p14="http://schemas.microsoft.com/office/powerpoint/2010/main" val="2730456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A7A7B-7CA9-7164-A455-54BF31A6200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4893CAF-586F-DB2E-D823-72B8536BE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913" y="1976697"/>
            <a:ext cx="3898991" cy="4960816"/>
          </a:xfrm>
          <a:prstGeom prst="rect">
            <a:avLst/>
          </a:prstGeom>
        </p:spPr>
      </p:pic>
      <p:sp>
        <p:nvSpPr>
          <p:cNvPr id="9" name="Platshållare för text 1">
            <a:extLst>
              <a:ext uri="{FF2B5EF4-FFF2-40B4-BE49-F238E27FC236}">
                <a16:creationId xmlns:a16="http://schemas.microsoft.com/office/drawing/2014/main" id="{FC4C356E-F19E-48E1-A11D-A5C0ECCAFA1F}"/>
              </a:ext>
            </a:extLst>
          </p:cNvPr>
          <p:cNvSpPr>
            <a:spLocks noGrp="1"/>
          </p:cNvSpPr>
          <p:nvPr>
            <p:ph type="body" sz="quarter" idx="20"/>
          </p:nvPr>
        </p:nvSpPr>
        <p:spPr>
          <a:xfrm>
            <a:off x="2003071" y="655807"/>
            <a:ext cx="8943493" cy="516164"/>
          </a:xfrm>
        </p:spPr>
        <p:txBody>
          <a:bodyPr>
            <a:noAutofit/>
          </a:bodyPr>
          <a:lstStyle/>
          <a:p>
            <a:pPr algn="l"/>
            <a:r>
              <a:rPr lang="sv-SE" sz="3600">
                <a:latin typeface="Arial"/>
                <a:cs typeface="Arial"/>
              </a:rPr>
              <a:t>Download our 2024 Annual Report</a:t>
            </a:r>
            <a:endParaRPr lang="sv-SE">
              <a:latin typeface="Arial"/>
              <a:cs typeface="Arial"/>
            </a:endParaRPr>
          </a:p>
          <a:p>
            <a:endParaRPr lang="en-GB"/>
          </a:p>
        </p:txBody>
      </p:sp>
    </p:spTree>
    <p:extLst>
      <p:ext uri="{BB962C8B-B14F-4D97-AF65-F5344CB8AC3E}">
        <p14:creationId xmlns:p14="http://schemas.microsoft.com/office/powerpoint/2010/main" val="3504112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7EBB45AE-DE31-9DFF-B837-89566BB02594}"/>
              </a:ext>
            </a:extLst>
          </p:cNvPr>
          <p:cNvSpPr>
            <a:spLocks noGrp="1"/>
          </p:cNvSpPr>
          <p:nvPr>
            <p:ph type="body" sz="quarter" idx="14"/>
          </p:nvPr>
        </p:nvSpPr>
        <p:spPr/>
        <p:txBody>
          <a:bodyPr/>
          <a:lstStyle/>
          <a:p>
            <a:r>
              <a:rPr lang="sv-SE"/>
              <a:t>CONTACT:</a:t>
            </a:r>
          </a:p>
        </p:txBody>
      </p:sp>
      <p:grpSp>
        <p:nvGrpSpPr>
          <p:cNvPr id="4" name="Group 3">
            <a:extLst>
              <a:ext uri="{FF2B5EF4-FFF2-40B4-BE49-F238E27FC236}">
                <a16:creationId xmlns:a16="http://schemas.microsoft.com/office/drawing/2014/main" id="{914B6491-84CA-DF59-EFA1-17E58F1DF46D}"/>
              </a:ext>
            </a:extLst>
          </p:cNvPr>
          <p:cNvGrpSpPr/>
          <p:nvPr/>
        </p:nvGrpSpPr>
        <p:grpSpPr>
          <a:xfrm>
            <a:off x="3010261" y="5421086"/>
            <a:ext cx="2827384" cy="838199"/>
            <a:chOff x="3061787" y="1926771"/>
            <a:chExt cx="3085739" cy="1045029"/>
          </a:xfrm>
        </p:grpSpPr>
        <p:sp>
          <p:nvSpPr>
            <p:cNvPr id="3" name="Rectangle 2">
              <a:extLst>
                <a:ext uri="{FF2B5EF4-FFF2-40B4-BE49-F238E27FC236}">
                  <a16:creationId xmlns:a16="http://schemas.microsoft.com/office/drawing/2014/main" id="{F80852E2-45B7-68C2-16AF-28EAFD030C10}"/>
                </a:ext>
              </a:extLst>
            </p:cNvPr>
            <p:cNvSpPr/>
            <p:nvPr/>
          </p:nvSpPr>
          <p:spPr>
            <a:xfrm>
              <a:off x="3061787" y="1926771"/>
              <a:ext cx="3085739" cy="1045029"/>
            </a:xfrm>
            <a:prstGeom prst="rect">
              <a:avLst/>
            </a:prstGeom>
            <a:solidFill>
              <a:srgbClr val="163A4B"/>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2" name="TextBox 1">
              <a:extLst>
                <a:ext uri="{FF2B5EF4-FFF2-40B4-BE49-F238E27FC236}">
                  <a16:creationId xmlns:a16="http://schemas.microsoft.com/office/drawing/2014/main" id="{D5B5FCC3-3689-D16B-A7FB-C5263D3419DD}"/>
                </a:ext>
              </a:extLst>
            </p:cNvPr>
            <p:cNvSpPr txBox="1"/>
            <p:nvPr/>
          </p:nvSpPr>
          <p:spPr>
            <a:xfrm>
              <a:off x="3113314" y="1926771"/>
              <a:ext cx="2982686" cy="914400"/>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600"/>
                </a:spcBef>
                <a:spcAft>
                  <a:spcPts val="0"/>
                </a:spcAft>
                <a:buClr>
                  <a:srgbClr val="DC0D15"/>
                </a:buClr>
                <a:buSzTx/>
                <a:tabLst/>
              </a:pPr>
              <a:r>
                <a:rPr kumimoji="0" lang="sv-SE" sz="1200" b="0" i="0" u="none" strike="noStrike" kern="1200" cap="none" spc="0" normalizeH="0" baseline="0" noProof="0">
                  <a:ln>
                    <a:noFill/>
                  </a:ln>
                  <a:effectLst/>
                  <a:uLnTx/>
                  <a:uFillTx/>
                  <a:latin typeface="+mn-lt"/>
                  <a:ea typeface="+mn-ea"/>
                  <a:cs typeface="+mn-cs"/>
                </a:rPr>
                <a:t>Ronnie Törnqvist, CEO</a:t>
              </a:r>
            </a:p>
            <a:p>
              <a:pPr marR="0" algn="l" defTabSz="914400" rtl="0" eaLnBrk="1" fontAlgn="auto" latinLnBrk="0" hangingPunct="1">
                <a:lnSpc>
                  <a:spcPct val="100000"/>
                </a:lnSpc>
                <a:spcBef>
                  <a:spcPts val="600"/>
                </a:spcBef>
                <a:spcAft>
                  <a:spcPts val="0"/>
                </a:spcAft>
                <a:buClr>
                  <a:srgbClr val="DC0D15"/>
                </a:buClr>
                <a:buSzTx/>
                <a:tabLst/>
              </a:pPr>
              <a:r>
                <a:rPr lang="sv-SE" sz="1200"/>
                <a:t>+46 706 254 185</a:t>
              </a:r>
            </a:p>
            <a:p>
              <a:pPr marR="0" algn="l" defTabSz="914400" rtl="0" eaLnBrk="1" fontAlgn="auto" latinLnBrk="0" hangingPunct="1">
                <a:lnSpc>
                  <a:spcPct val="100000"/>
                </a:lnSpc>
                <a:spcBef>
                  <a:spcPts val="600"/>
                </a:spcBef>
                <a:spcAft>
                  <a:spcPts val="0"/>
                </a:spcAft>
                <a:buClr>
                  <a:srgbClr val="DC0D15"/>
                </a:buClr>
                <a:buSzTx/>
                <a:tabLst/>
              </a:pPr>
              <a:r>
                <a:rPr lang="sv-SE" sz="1200"/>
                <a:t>r</a:t>
              </a:r>
              <a:r>
                <a:rPr kumimoji="0" lang="sv-SE" sz="1200" b="0" i="0" u="none" strike="noStrike" kern="1200" cap="none" spc="0" normalizeH="0" baseline="0" noProof="0">
                  <a:ln>
                    <a:noFill/>
                  </a:ln>
                  <a:effectLst/>
                  <a:uLnTx/>
                  <a:uFillTx/>
                  <a:latin typeface="+mn-lt"/>
                  <a:ea typeface="+mn-ea"/>
                  <a:cs typeface="+mn-cs"/>
                </a:rPr>
                <a:t>onnie.tornqvist@nexamchemical.com</a:t>
              </a:r>
            </a:p>
          </p:txBody>
        </p:sp>
      </p:grpSp>
      <p:grpSp>
        <p:nvGrpSpPr>
          <p:cNvPr id="5" name="Group 4">
            <a:extLst>
              <a:ext uri="{FF2B5EF4-FFF2-40B4-BE49-F238E27FC236}">
                <a16:creationId xmlns:a16="http://schemas.microsoft.com/office/drawing/2014/main" id="{2236BA8D-C3C0-29C8-2393-773B895DA800}"/>
              </a:ext>
            </a:extLst>
          </p:cNvPr>
          <p:cNvGrpSpPr/>
          <p:nvPr/>
        </p:nvGrpSpPr>
        <p:grpSpPr>
          <a:xfrm>
            <a:off x="5790433" y="5425169"/>
            <a:ext cx="2827384" cy="838199"/>
            <a:chOff x="3061787" y="1926771"/>
            <a:chExt cx="3085739" cy="1045029"/>
          </a:xfrm>
        </p:grpSpPr>
        <p:sp>
          <p:nvSpPr>
            <p:cNvPr id="7" name="Rectangle 6">
              <a:extLst>
                <a:ext uri="{FF2B5EF4-FFF2-40B4-BE49-F238E27FC236}">
                  <a16:creationId xmlns:a16="http://schemas.microsoft.com/office/drawing/2014/main" id="{91885402-C08D-DE69-0390-FA6336EB9A19}"/>
                </a:ext>
              </a:extLst>
            </p:cNvPr>
            <p:cNvSpPr/>
            <p:nvPr/>
          </p:nvSpPr>
          <p:spPr>
            <a:xfrm>
              <a:off x="3061787" y="1926771"/>
              <a:ext cx="3085739" cy="1045029"/>
            </a:xfrm>
            <a:prstGeom prst="rect">
              <a:avLst/>
            </a:prstGeom>
            <a:solidFill>
              <a:srgbClr val="163A4B"/>
            </a:solidFill>
            <a:ln w="19050">
              <a:noFill/>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8" name="TextBox 7">
              <a:extLst>
                <a:ext uri="{FF2B5EF4-FFF2-40B4-BE49-F238E27FC236}">
                  <a16:creationId xmlns:a16="http://schemas.microsoft.com/office/drawing/2014/main" id="{ECB7542F-CFDE-20A0-9AE7-05D255918060}"/>
                </a:ext>
              </a:extLst>
            </p:cNvPr>
            <p:cNvSpPr txBox="1"/>
            <p:nvPr/>
          </p:nvSpPr>
          <p:spPr>
            <a:xfrm>
              <a:off x="3113314" y="1926771"/>
              <a:ext cx="2982686" cy="914400"/>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600"/>
                </a:spcBef>
                <a:spcAft>
                  <a:spcPts val="0"/>
                </a:spcAft>
                <a:buClr>
                  <a:srgbClr val="DC0D15"/>
                </a:buClr>
                <a:buSzTx/>
                <a:tabLst/>
              </a:pPr>
              <a:r>
                <a:rPr kumimoji="0" lang="sv-SE" sz="1200" b="0" i="0" u="none" strike="noStrike" kern="1200" cap="none" spc="0" normalizeH="0" baseline="0" noProof="0">
                  <a:ln>
                    <a:noFill/>
                  </a:ln>
                  <a:effectLst/>
                  <a:uLnTx/>
                  <a:uFillTx/>
                  <a:latin typeface="+mn-lt"/>
                  <a:ea typeface="+mn-ea"/>
                  <a:cs typeface="+mn-cs"/>
                </a:rPr>
                <a:t>NEXAM CHEMICAL</a:t>
              </a:r>
            </a:p>
            <a:p>
              <a:pPr marR="0" algn="l" defTabSz="914400" rtl="0" eaLnBrk="1" fontAlgn="auto" latinLnBrk="0" hangingPunct="1">
                <a:lnSpc>
                  <a:spcPct val="100000"/>
                </a:lnSpc>
                <a:spcBef>
                  <a:spcPts val="600"/>
                </a:spcBef>
                <a:spcAft>
                  <a:spcPts val="0"/>
                </a:spcAft>
                <a:buClr>
                  <a:srgbClr val="DC0D15"/>
                </a:buClr>
                <a:buSzTx/>
                <a:tabLst/>
              </a:pPr>
              <a:r>
                <a:rPr lang="sv-SE" sz="1200"/>
                <a:t>Industrigatan 27, 234 35 Lomma</a:t>
              </a:r>
            </a:p>
            <a:p>
              <a:pPr marR="0" algn="l" defTabSz="914400" rtl="0" eaLnBrk="1" fontAlgn="auto" latinLnBrk="0" hangingPunct="1">
                <a:lnSpc>
                  <a:spcPct val="100000"/>
                </a:lnSpc>
                <a:spcBef>
                  <a:spcPts val="600"/>
                </a:spcBef>
                <a:spcAft>
                  <a:spcPts val="0"/>
                </a:spcAft>
                <a:buClr>
                  <a:srgbClr val="DC0D15"/>
                </a:buClr>
                <a:buSzTx/>
                <a:tabLst/>
              </a:pPr>
              <a:r>
                <a:rPr kumimoji="0" lang="sv-SE" sz="1200" b="0" i="0" u="none" strike="noStrike" kern="1200" cap="none" spc="0" normalizeH="0" baseline="0" noProof="0">
                  <a:ln>
                    <a:noFill/>
                  </a:ln>
                  <a:effectLst/>
                  <a:uLnTx/>
                  <a:uFillTx/>
                  <a:latin typeface="+mn-lt"/>
                  <a:ea typeface="+mn-ea"/>
                  <a:cs typeface="+mn-cs"/>
                </a:rPr>
                <a:t>www.nexamchemical.com</a:t>
              </a:r>
            </a:p>
          </p:txBody>
        </p:sp>
      </p:grpSp>
    </p:spTree>
    <p:extLst>
      <p:ext uri="{BB962C8B-B14F-4D97-AF65-F5344CB8AC3E}">
        <p14:creationId xmlns:p14="http://schemas.microsoft.com/office/powerpoint/2010/main" val="242259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347E9-C03F-CDB3-BAFF-C6548FB0FBFE}"/>
              </a:ext>
            </a:extLst>
          </p:cNvPr>
          <p:cNvSpPr>
            <a:spLocks noGrp="1"/>
          </p:cNvSpPr>
          <p:nvPr>
            <p:ph type="body" sz="quarter" idx="20"/>
          </p:nvPr>
        </p:nvSpPr>
        <p:spPr>
          <a:xfrm>
            <a:off x="1615206" y="3047701"/>
            <a:ext cx="8958370" cy="516164"/>
          </a:xfrm>
        </p:spPr>
        <p:txBody>
          <a:bodyPr/>
          <a:lstStyle/>
          <a:p>
            <a:r>
              <a:rPr lang="sv-SE">
                <a:latin typeface="Arial"/>
                <a:cs typeface="Arial"/>
              </a:rPr>
              <a:t>Q1 2025 </a:t>
            </a:r>
            <a:r>
              <a:rPr lang="sv-SE" err="1">
                <a:latin typeface="Arial"/>
                <a:cs typeface="Arial"/>
              </a:rPr>
              <a:t>Sales</a:t>
            </a:r>
            <a:r>
              <a:rPr lang="sv-SE">
                <a:latin typeface="Arial"/>
                <a:cs typeface="Arial"/>
              </a:rPr>
              <a:t> </a:t>
            </a:r>
            <a:r>
              <a:rPr lang="sv-SE" err="1">
                <a:latin typeface="Arial"/>
                <a:cs typeface="Arial"/>
              </a:rPr>
              <a:t>of</a:t>
            </a:r>
            <a:r>
              <a:rPr lang="sv-SE">
                <a:latin typeface="Arial"/>
                <a:cs typeface="Arial"/>
              </a:rPr>
              <a:t> </a:t>
            </a:r>
            <a:r>
              <a:rPr lang="sv-SE" err="1">
                <a:latin typeface="Arial"/>
                <a:cs typeface="Arial"/>
              </a:rPr>
              <a:t>Reactive</a:t>
            </a:r>
            <a:r>
              <a:rPr lang="sv-SE">
                <a:latin typeface="Arial"/>
                <a:cs typeface="Arial"/>
              </a:rPr>
              <a:t> Recycling  </a:t>
            </a:r>
            <a:r>
              <a:rPr lang="sv-SE" err="1">
                <a:latin typeface="Arial"/>
                <a:cs typeface="Arial"/>
              </a:rPr>
              <a:t>increased</a:t>
            </a:r>
            <a:r>
              <a:rPr lang="sv-SE">
                <a:latin typeface="Arial"/>
                <a:cs typeface="Arial"/>
              </a:rPr>
              <a:t> 50% vs. Q4 2024!*</a:t>
            </a:r>
          </a:p>
        </p:txBody>
      </p:sp>
      <p:sp>
        <p:nvSpPr>
          <p:cNvPr id="3" name="TextBox 2">
            <a:extLst>
              <a:ext uri="{FF2B5EF4-FFF2-40B4-BE49-F238E27FC236}">
                <a16:creationId xmlns:a16="http://schemas.microsoft.com/office/drawing/2014/main" id="{C9D33706-FB45-6F0D-C424-8EB1AD59298F}"/>
              </a:ext>
            </a:extLst>
          </p:cNvPr>
          <p:cNvSpPr txBox="1"/>
          <p:nvPr/>
        </p:nvSpPr>
        <p:spPr>
          <a:xfrm>
            <a:off x="151254" y="6228921"/>
            <a:ext cx="914400" cy="914400"/>
          </a:xfrm>
          <a:prstGeom prst="rect">
            <a:avLst/>
          </a:prstGeom>
        </p:spPr>
        <p:txBody>
          <a:bodyPr vert="horz" wrap="non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4" name="TextBox 3">
            <a:extLst>
              <a:ext uri="{FF2B5EF4-FFF2-40B4-BE49-F238E27FC236}">
                <a16:creationId xmlns:a16="http://schemas.microsoft.com/office/drawing/2014/main" id="{ED7E3463-1250-23D9-4CCF-ABCC8F1EB851}"/>
              </a:ext>
            </a:extLst>
          </p:cNvPr>
          <p:cNvSpPr txBox="1"/>
          <p:nvPr/>
        </p:nvSpPr>
        <p:spPr>
          <a:xfrm>
            <a:off x="467512" y="6345798"/>
            <a:ext cx="4496373" cy="364385"/>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rPr>
              <a:t>*) More on this later on in the presentation</a:t>
            </a:r>
          </a:p>
        </p:txBody>
      </p:sp>
    </p:spTree>
    <p:extLst>
      <p:ext uri="{BB962C8B-B14F-4D97-AF65-F5344CB8AC3E}">
        <p14:creationId xmlns:p14="http://schemas.microsoft.com/office/powerpoint/2010/main" val="3917154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grön, dimma&#10;&#10;Automatiskt genererad beskrivning">
            <a:extLst>
              <a:ext uri="{FF2B5EF4-FFF2-40B4-BE49-F238E27FC236}">
                <a16:creationId xmlns:a16="http://schemas.microsoft.com/office/drawing/2014/main" id="{8DAB4537-415D-1F21-0670-DA1764D16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820" y="3824143"/>
            <a:ext cx="2433851" cy="1962008"/>
          </a:xfrm>
          <a:prstGeom prst="rect">
            <a:avLst/>
          </a:prstGeom>
        </p:spPr>
      </p:pic>
      <p:pic>
        <p:nvPicPr>
          <p:cNvPr id="6" name="Bildobjekt 5" descr="En bild som visar grön, dimma&#10;&#10;Automatiskt genererad beskrivning">
            <a:extLst>
              <a:ext uri="{FF2B5EF4-FFF2-40B4-BE49-F238E27FC236}">
                <a16:creationId xmlns:a16="http://schemas.microsoft.com/office/drawing/2014/main" id="{4684A908-9072-6AC0-3A5E-15254B205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373" y="3824144"/>
            <a:ext cx="2433851" cy="1962008"/>
          </a:xfrm>
          <a:prstGeom prst="rect">
            <a:avLst/>
          </a:prstGeom>
        </p:spPr>
      </p:pic>
      <p:sp>
        <p:nvSpPr>
          <p:cNvPr id="5" name="Platshållare för text 4">
            <a:extLst>
              <a:ext uri="{FF2B5EF4-FFF2-40B4-BE49-F238E27FC236}">
                <a16:creationId xmlns:a16="http://schemas.microsoft.com/office/drawing/2014/main" id="{E725CDDB-AB33-864E-A500-EE6CBEC1E261}"/>
              </a:ext>
            </a:extLst>
          </p:cNvPr>
          <p:cNvSpPr>
            <a:spLocks noGrp="1"/>
          </p:cNvSpPr>
          <p:nvPr>
            <p:ph type="body" sz="quarter" idx="21"/>
          </p:nvPr>
        </p:nvSpPr>
        <p:spPr>
          <a:xfrm>
            <a:off x="1849909" y="1267991"/>
            <a:ext cx="8395854" cy="884153"/>
          </a:xfrm>
        </p:spPr>
        <p:txBody>
          <a:bodyPr/>
          <a:lstStyle/>
          <a:p>
            <a:r>
              <a:rPr lang="en-GB">
                <a:latin typeface="Arial"/>
                <a:cs typeface="Arial"/>
              </a:rPr>
              <a:t>Innovative additives to modify polymers for new challenges</a:t>
            </a:r>
          </a:p>
        </p:txBody>
      </p:sp>
      <p:sp>
        <p:nvSpPr>
          <p:cNvPr id="2" name="Platshållare för text 10">
            <a:extLst>
              <a:ext uri="{FF2B5EF4-FFF2-40B4-BE49-F238E27FC236}">
                <a16:creationId xmlns:a16="http://schemas.microsoft.com/office/drawing/2014/main" id="{0ED7E43D-6500-8664-683F-85779B6EAA9D}"/>
              </a:ext>
            </a:extLst>
          </p:cNvPr>
          <p:cNvSpPr txBox="1">
            <a:spLocks/>
          </p:cNvSpPr>
          <p:nvPr/>
        </p:nvSpPr>
        <p:spPr>
          <a:xfrm>
            <a:off x="3474363" y="4806119"/>
            <a:ext cx="2366394" cy="428408"/>
          </a:xfrm>
          <a:prstGeom prst="rect">
            <a:avLst/>
          </a:prstGeom>
        </p:spPr>
        <p:txBody>
          <a:bodyPr lIns="0" tIns="0" rIns="0" bIns="0" anchor="t" anchorCtr="0"/>
          <a:lstStyle>
            <a:lvl1pPr marL="0" indent="0" algn="ctr" defTabSz="914400" rtl="0" eaLnBrk="1" latinLnBrk="0" hangingPunct="1">
              <a:lnSpc>
                <a:spcPts val="2800"/>
              </a:lnSpc>
              <a:spcBef>
                <a:spcPts val="1000"/>
              </a:spcBef>
              <a:buClr>
                <a:srgbClr val="DC0D15"/>
              </a:buClr>
              <a:buFontTx/>
              <a:buNone/>
              <a:defRPr sz="2200" b="1" i="0" kern="1200">
                <a:solidFill>
                  <a:schemeClr val="bg2"/>
                </a:solidFill>
                <a:latin typeface="Arial" panose="020B0604020202020204" pitchFamily="34" charset="0"/>
                <a:ea typeface="+mn-ea"/>
                <a:cs typeface="Arial" panose="020B0604020202020204" pitchFamily="34" charset="0"/>
              </a:defRPr>
            </a:lvl1pPr>
            <a:lvl2pPr marL="446088" indent="-271463" algn="l" defTabSz="914400" rtl="0" eaLnBrk="1" latinLnBrk="0" hangingPunct="1">
              <a:spcBef>
                <a:spcPts val="400"/>
              </a:spcBef>
              <a:buClr>
                <a:srgbClr val="DC0D15"/>
              </a:buClr>
              <a:buFont typeface="Arial" pitchFamily="34" charset="0"/>
              <a:buChar char="–"/>
              <a:tabLst/>
              <a:defRPr sz="1400" kern="1200">
                <a:solidFill>
                  <a:schemeClr val="tx1">
                    <a:lumMod val="75000"/>
                    <a:lumOff val="25000"/>
                  </a:schemeClr>
                </a:solidFill>
                <a:latin typeface="+mn-lt"/>
                <a:ea typeface="+mn-ea"/>
                <a:cs typeface="+mn-cs"/>
              </a:defRPr>
            </a:lvl2pPr>
            <a:lvl3pPr marL="631825" indent="-185738" algn="l" defTabSz="914400" rtl="0" eaLnBrk="1" latinLnBrk="0" hangingPunct="1">
              <a:spcBef>
                <a:spcPts val="300"/>
              </a:spcBef>
              <a:buClr>
                <a:srgbClr val="DC0D15"/>
              </a:buClr>
              <a:buFont typeface="Arial" pitchFamily="34" charset="0"/>
              <a:buChar char="•"/>
              <a:tabLst/>
              <a:defRPr sz="1200" kern="1200">
                <a:solidFill>
                  <a:schemeClr val="tx1">
                    <a:lumMod val="75000"/>
                    <a:lumOff val="25000"/>
                  </a:schemeClr>
                </a:solidFill>
                <a:latin typeface="+mn-lt"/>
                <a:ea typeface="+mn-ea"/>
                <a:cs typeface="+mn-cs"/>
              </a:defRPr>
            </a:lvl3pPr>
            <a:lvl4pPr marL="804863" indent="-1730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4pPr>
            <a:lvl5pPr marL="990600" indent="-1857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a:solidFill>
                  <a:schemeClr val="tx2"/>
                </a:solidFill>
              </a:rPr>
              <a:t>Renewable energy</a:t>
            </a:r>
          </a:p>
        </p:txBody>
      </p:sp>
      <p:sp>
        <p:nvSpPr>
          <p:cNvPr id="4" name="Platshållare för text 13">
            <a:extLst>
              <a:ext uri="{FF2B5EF4-FFF2-40B4-BE49-F238E27FC236}">
                <a16:creationId xmlns:a16="http://schemas.microsoft.com/office/drawing/2014/main" id="{CE3D9CB5-80EF-14C9-2678-567458D55D10}"/>
              </a:ext>
            </a:extLst>
          </p:cNvPr>
          <p:cNvSpPr txBox="1">
            <a:spLocks/>
          </p:cNvSpPr>
          <p:nvPr/>
        </p:nvSpPr>
        <p:spPr>
          <a:xfrm>
            <a:off x="6121415" y="4806119"/>
            <a:ext cx="2366394" cy="673389"/>
          </a:xfrm>
          <a:prstGeom prst="rect">
            <a:avLst/>
          </a:prstGeom>
        </p:spPr>
        <p:txBody>
          <a:bodyPr lIns="0" tIns="0" rIns="0" bIns="0" anchor="t" anchorCtr="0"/>
          <a:lstStyle>
            <a:lvl1pPr marL="0" indent="0" algn="l" defTabSz="914400" rtl="0" eaLnBrk="1" latinLnBrk="0" hangingPunct="1">
              <a:lnSpc>
                <a:spcPts val="2600"/>
              </a:lnSpc>
              <a:spcBef>
                <a:spcPts val="1000"/>
              </a:spcBef>
              <a:buClr>
                <a:srgbClr val="DC0D15"/>
              </a:buClr>
              <a:buFont typeface="Wingdings" pitchFamily="2" charset="2"/>
              <a:buNone/>
              <a:defRPr sz="2200" b="1" i="0" kern="1200">
                <a:solidFill>
                  <a:schemeClr val="tx2"/>
                </a:solidFill>
                <a:latin typeface="Arial" panose="020B0604020202020204" pitchFamily="34" charset="0"/>
                <a:ea typeface="+mn-ea"/>
                <a:cs typeface="Arial" panose="020B0604020202020204" pitchFamily="34" charset="0"/>
              </a:defRPr>
            </a:lvl1pPr>
            <a:lvl2pPr marL="446088" indent="-271463" algn="l" defTabSz="914400" rtl="0" eaLnBrk="1" latinLnBrk="0" hangingPunct="1">
              <a:spcBef>
                <a:spcPts val="400"/>
              </a:spcBef>
              <a:buClr>
                <a:srgbClr val="DC0D15"/>
              </a:buClr>
              <a:buFont typeface="Arial" pitchFamily="34" charset="0"/>
              <a:buChar char="–"/>
              <a:tabLst/>
              <a:defRPr sz="1400" kern="1200">
                <a:solidFill>
                  <a:schemeClr val="tx1">
                    <a:lumMod val="75000"/>
                    <a:lumOff val="25000"/>
                  </a:schemeClr>
                </a:solidFill>
                <a:latin typeface="+mn-lt"/>
                <a:ea typeface="+mn-ea"/>
                <a:cs typeface="+mn-cs"/>
              </a:defRPr>
            </a:lvl2pPr>
            <a:lvl3pPr marL="631825" indent="-185738" algn="l" defTabSz="914400" rtl="0" eaLnBrk="1" latinLnBrk="0" hangingPunct="1">
              <a:spcBef>
                <a:spcPts val="300"/>
              </a:spcBef>
              <a:buClr>
                <a:srgbClr val="DC0D15"/>
              </a:buClr>
              <a:buFont typeface="Arial" pitchFamily="34" charset="0"/>
              <a:buChar char="•"/>
              <a:tabLst/>
              <a:defRPr sz="1200" kern="1200">
                <a:solidFill>
                  <a:schemeClr val="tx1">
                    <a:lumMod val="75000"/>
                    <a:lumOff val="25000"/>
                  </a:schemeClr>
                </a:solidFill>
                <a:latin typeface="+mn-lt"/>
                <a:ea typeface="+mn-ea"/>
                <a:cs typeface="+mn-cs"/>
              </a:defRPr>
            </a:lvl3pPr>
            <a:lvl4pPr marL="804863" indent="-1730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4pPr>
            <a:lvl5pPr marL="990600" indent="-1857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400"/>
              <a:t>Waste and recycling</a:t>
            </a:r>
          </a:p>
        </p:txBody>
      </p:sp>
      <p:sp>
        <p:nvSpPr>
          <p:cNvPr id="13" name="Platshållare för text 16">
            <a:extLst>
              <a:ext uri="{FF2B5EF4-FFF2-40B4-BE49-F238E27FC236}">
                <a16:creationId xmlns:a16="http://schemas.microsoft.com/office/drawing/2014/main" id="{0A7B2B22-E2A6-39B9-B786-B99F0B095E40}"/>
              </a:ext>
            </a:extLst>
          </p:cNvPr>
          <p:cNvSpPr txBox="1">
            <a:spLocks/>
          </p:cNvSpPr>
          <p:nvPr/>
        </p:nvSpPr>
        <p:spPr>
          <a:xfrm>
            <a:off x="8754609" y="4806119"/>
            <a:ext cx="2366394" cy="770222"/>
          </a:xfrm>
          <a:prstGeom prst="rect">
            <a:avLst/>
          </a:prstGeom>
        </p:spPr>
        <p:txBody>
          <a:bodyPr lIns="0" tIns="0" rIns="0" bIns="0" anchor="t" anchorCtr="0"/>
          <a:lstStyle>
            <a:lvl1pPr marL="0" indent="0" algn="l" defTabSz="914400" rtl="0" eaLnBrk="1" latinLnBrk="0" hangingPunct="1">
              <a:lnSpc>
                <a:spcPts val="2600"/>
              </a:lnSpc>
              <a:spcBef>
                <a:spcPts val="1000"/>
              </a:spcBef>
              <a:buClr>
                <a:srgbClr val="DC0D15"/>
              </a:buClr>
              <a:buFont typeface="Wingdings" pitchFamily="2" charset="2"/>
              <a:buNone/>
              <a:defRPr sz="2200" b="1" i="0" kern="1200">
                <a:solidFill>
                  <a:schemeClr val="tx2"/>
                </a:solidFill>
                <a:latin typeface="Arial" panose="020B0604020202020204" pitchFamily="34" charset="0"/>
                <a:ea typeface="+mn-ea"/>
                <a:cs typeface="Arial" panose="020B0604020202020204" pitchFamily="34" charset="0"/>
              </a:defRPr>
            </a:lvl1pPr>
            <a:lvl2pPr marL="446088" indent="-271463" algn="l" defTabSz="914400" rtl="0" eaLnBrk="1" latinLnBrk="0" hangingPunct="1">
              <a:spcBef>
                <a:spcPts val="400"/>
              </a:spcBef>
              <a:buClr>
                <a:srgbClr val="DC0D15"/>
              </a:buClr>
              <a:buFont typeface="Arial" pitchFamily="34" charset="0"/>
              <a:buChar char="–"/>
              <a:tabLst/>
              <a:defRPr sz="1400" kern="1200">
                <a:solidFill>
                  <a:schemeClr val="tx1">
                    <a:lumMod val="75000"/>
                    <a:lumOff val="25000"/>
                  </a:schemeClr>
                </a:solidFill>
                <a:latin typeface="+mn-lt"/>
                <a:ea typeface="+mn-ea"/>
                <a:cs typeface="+mn-cs"/>
              </a:defRPr>
            </a:lvl2pPr>
            <a:lvl3pPr marL="631825" indent="-185738" algn="l" defTabSz="914400" rtl="0" eaLnBrk="1" latinLnBrk="0" hangingPunct="1">
              <a:spcBef>
                <a:spcPts val="300"/>
              </a:spcBef>
              <a:buClr>
                <a:srgbClr val="DC0D15"/>
              </a:buClr>
              <a:buFont typeface="Arial" pitchFamily="34" charset="0"/>
              <a:buChar char="•"/>
              <a:tabLst/>
              <a:defRPr sz="1200" kern="1200">
                <a:solidFill>
                  <a:schemeClr val="tx1">
                    <a:lumMod val="75000"/>
                    <a:lumOff val="25000"/>
                  </a:schemeClr>
                </a:solidFill>
                <a:latin typeface="+mn-lt"/>
                <a:ea typeface="+mn-ea"/>
                <a:cs typeface="+mn-cs"/>
              </a:defRPr>
            </a:lvl3pPr>
            <a:lvl4pPr marL="804863" indent="-1730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4pPr>
            <a:lvl5pPr marL="990600" indent="-1857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400">
                <a:latin typeface="Arial"/>
                <a:cs typeface="Arial"/>
              </a:rPr>
              <a:t>Plastics for the future</a:t>
            </a:r>
          </a:p>
        </p:txBody>
      </p:sp>
      <p:sp>
        <p:nvSpPr>
          <p:cNvPr id="17" name="Platshållare för text 1">
            <a:extLst>
              <a:ext uri="{FF2B5EF4-FFF2-40B4-BE49-F238E27FC236}">
                <a16:creationId xmlns:a16="http://schemas.microsoft.com/office/drawing/2014/main" id="{C6C06591-4238-A634-85B7-3432FDCC757F}"/>
              </a:ext>
            </a:extLst>
          </p:cNvPr>
          <p:cNvSpPr txBox="1">
            <a:spLocks/>
          </p:cNvSpPr>
          <p:nvPr/>
        </p:nvSpPr>
        <p:spPr>
          <a:xfrm>
            <a:off x="766763" y="4897553"/>
            <a:ext cx="2366394" cy="1130709"/>
          </a:xfrm>
          <a:prstGeom prst="rect">
            <a:avLst/>
          </a:prstGeom>
        </p:spPr>
        <p:txBody>
          <a:bodyPr lIns="0" tIns="0" rIns="0" bIns="0" anchor="t" anchorCtr="0"/>
          <a:lstStyle>
            <a:lvl1pPr marL="0" indent="0" algn="l" defTabSz="914400" rtl="0" eaLnBrk="1" latinLnBrk="0" hangingPunct="1">
              <a:lnSpc>
                <a:spcPts val="2600"/>
              </a:lnSpc>
              <a:spcBef>
                <a:spcPts val="1000"/>
              </a:spcBef>
              <a:buClr>
                <a:srgbClr val="DC0D15"/>
              </a:buClr>
              <a:buFont typeface="Wingdings" pitchFamily="2" charset="2"/>
              <a:buNone/>
              <a:defRPr sz="2200" b="1" i="0" kern="1200">
                <a:solidFill>
                  <a:schemeClr val="tx2"/>
                </a:solidFill>
                <a:latin typeface="Arial" panose="020B0604020202020204" pitchFamily="34" charset="0"/>
                <a:ea typeface="+mn-ea"/>
                <a:cs typeface="Arial" panose="020B0604020202020204" pitchFamily="34" charset="0"/>
              </a:defRPr>
            </a:lvl1pPr>
            <a:lvl2pPr marL="446088" indent="-271463" algn="l" defTabSz="914400" rtl="0" eaLnBrk="1" latinLnBrk="0" hangingPunct="1">
              <a:spcBef>
                <a:spcPts val="400"/>
              </a:spcBef>
              <a:buClr>
                <a:srgbClr val="DC0D15"/>
              </a:buClr>
              <a:buFont typeface="Arial" pitchFamily="34" charset="0"/>
              <a:buChar char="–"/>
              <a:tabLst/>
              <a:defRPr sz="1400" kern="1200">
                <a:solidFill>
                  <a:schemeClr val="tx1">
                    <a:lumMod val="75000"/>
                    <a:lumOff val="25000"/>
                  </a:schemeClr>
                </a:solidFill>
                <a:latin typeface="+mn-lt"/>
                <a:ea typeface="+mn-ea"/>
                <a:cs typeface="+mn-cs"/>
              </a:defRPr>
            </a:lvl2pPr>
            <a:lvl3pPr marL="631825" indent="-185738" algn="l" defTabSz="914400" rtl="0" eaLnBrk="1" latinLnBrk="0" hangingPunct="1">
              <a:spcBef>
                <a:spcPts val="300"/>
              </a:spcBef>
              <a:buClr>
                <a:srgbClr val="DC0D15"/>
              </a:buClr>
              <a:buFont typeface="Arial" pitchFamily="34" charset="0"/>
              <a:buChar char="•"/>
              <a:tabLst/>
              <a:defRPr sz="1200" kern="1200">
                <a:solidFill>
                  <a:schemeClr val="tx1">
                    <a:lumMod val="75000"/>
                    <a:lumOff val="25000"/>
                  </a:schemeClr>
                </a:solidFill>
                <a:latin typeface="+mn-lt"/>
                <a:ea typeface="+mn-ea"/>
                <a:cs typeface="+mn-cs"/>
              </a:defRPr>
            </a:lvl3pPr>
            <a:lvl4pPr marL="804863" indent="-1730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4pPr>
            <a:lvl5pPr marL="990600" indent="-185738" algn="l" defTabSz="914400" rtl="0" eaLnBrk="1" latinLnBrk="0" hangingPunct="1">
              <a:spcBef>
                <a:spcPts val="300"/>
              </a:spcBef>
              <a:buClr>
                <a:srgbClr val="DC0D15"/>
              </a:buClr>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pPr>
            <a:r>
              <a:rPr lang="en-GB" sz="1400"/>
              <a:t>Light weighting and miniaturization</a:t>
            </a:r>
          </a:p>
        </p:txBody>
      </p:sp>
      <p:sp>
        <p:nvSpPr>
          <p:cNvPr id="18" name="Frihandsfigur: Form 17">
            <a:extLst>
              <a:ext uri="{FF2B5EF4-FFF2-40B4-BE49-F238E27FC236}">
                <a16:creationId xmlns:a16="http://schemas.microsoft.com/office/drawing/2014/main" id="{1158CA81-B2E5-59EE-85A2-433E12DC172B}"/>
              </a:ext>
            </a:extLst>
          </p:cNvPr>
          <p:cNvSpPr>
            <a:spLocks noChangeAspect="1"/>
          </p:cNvSpPr>
          <p:nvPr/>
        </p:nvSpPr>
        <p:spPr>
          <a:xfrm>
            <a:off x="766763" y="2032714"/>
            <a:ext cx="2440800" cy="2714400"/>
          </a:xfrm>
          <a:custGeom>
            <a:avLst/>
            <a:gdLst>
              <a:gd name="connsiteX0" fmla="*/ 0 w 2440800"/>
              <a:gd name="connsiteY0" fmla="*/ 590400 h 2714400"/>
              <a:gd name="connsiteX1" fmla="*/ 1202400 w 2440800"/>
              <a:gd name="connsiteY1" fmla="*/ 0 h 2714400"/>
              <a:gd name="connsiteX2" fmla="*/ 2426400 w 2440800"/>
              <a:gd name="connsiteY2" fmla="*/ 612000 h 2714400"/>
              <a:gd name="connsiteX3" fmla="*/ 2440800 w 2440800"/>
              <a:gd name="connsiteY3" fmla="*/ 2102400 h 2714400"/>
              <a:gd name="connsiteX4" fmla="*/ 1209600 w 2440800"/>
              <a:gd name="connsiteY4" fmla="*/ 2714400 h 2714400"/>
              <a:gd name="connsiteX5" fmla="*/ 0 w 2440800"/>
              <a:gd name="connsiteY5" fmla="*/ 2116800 h 2714400"/>
              <a:gd name="connsiteX6" fmla="*/ 0 w 2440800"/>
              <a:gd name="connsiteY6" fmla="*/ 590400 h 27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0" h="2714400">
                <a:moveTo>
                  <a:pt x="0" y="590400"/>
                </a:moveTo>
                <a:lnTo>
                  <a:pt x="1202400" y="0"/>
                </a:lnTo>
                <a:lnTo>
                  <a:pt x="2426400" y="612000"/>
                </a:lnTo>
                <a:lnTo>
                  <a:pt x="2440800" y="2102400"/>
                </a:lnTo>
                <a:lnTo>
                  <a:pt x="1209600" y="2714400"/>
                </a:lnTo>
                <a:lnTo>
                  <a:pt x="0" y="2116800"/>
                </a:lnTo>
                <a:lnTo>
                  <a:pt x="0" y="59040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9050">
            <a:noFill/>
          </a:ln>
          <a:effectLst>
            <a:softEdge rad="50800"/>
          </a:effectLst>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19" name="Frihandsfigur: Form 18">
            <a:extLst>
              <a:ext uri="{FF2B5EF4-FFF2-40B4-BE49-F238E27FC236}">
                <a16:creationId xmlns:a16="http://schemas.microsoft.com/office/drawing/2014/main" id="{3B8D8F5C-A1C6-ACB9-854D-207A9EF60461}"/>
              </a:ext>
            </a:extLst>
          </p:cNvPr>
          <p:cNvSpPr>
            <a:spLocks noChangeAspect="1"/>
          </p:cNvSpPr>
          <p:nvPr/>
        </p:nvSpPr>
        <p:spPr>
          <a:xfrm>
            <a:off x="3437160" y="1777004"/>
            <a:ext cx="2440800" cy="2714400"/>
          </a:xfrm>
          <a:custGeom>
            <a:avLst/>
            <a:gdLst>
              <a:gd name="connsiteX0" fmla="*/ 0 w 2440800"/>
              <a:gd name="connsiteY0" fmla="*/ 590400 h 2714400"/>
              <a:gd name="connsiteX1" fmla="*/ 1202400 w 2440800"/>
              <a:gd name="connsiteY1" fmla="*/ 0 h 2714400"/>
              <a:gd name="connsiteX2" fmla="*/ 2426400 w 2440800"/>
              <a:gd name="connsiteY2" fmla="*/ 612000 h 2714400"/>
              <a:gd name="connsiteX3" fmla="*/ 2440800 w 2440800"/>
              <a:gd name="connsiteY3" fmla="*/ 2102400 h 2714400"/>
              <a:gd name="connsiteX4" fmla="*/ 1209600 w 2440800"/>
              <a:gd name="connsiteY4" fmla="*/ 2714400 h 2714400"/>
              <a:gd name="connsiteX5" fmla="*/ 0 w 2440800"/>
              <a:gd name="connsiteY5" fmla="*/ 2116800 h 2714400"/>
              <a:gd name="connsiteX6" fmla="*/ 0 w 2440800"/>
              <a:gd name="connsiteY6" fmla="*/ 590400 h 27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0" h="2714400">
                <a:moveTo>
                  <a:pt x="0" y="590400"/>
                </a:moveTo>
                <a:lnTo>
                  <a:pt x="1202400" y="0"/>
                </a:lnTo>
                <a:lnTo>
                  <a:pt x="2426400" y="612000"/>
                </a:lnTo>
                <a:lnTo>
                  <a:pt x="2440800" y="2102400"/>
                </a:lnTo>
                <a:lnTo>
                  <a:pt x="1209600" y="2714400"/>
                </a:lnTo>
                <a:lnTo>
                  <a:pt x="0" y="2116800"/>
                </a:lnTo>
                <a:lnTo>
                  <a:pt x="0" y="590400"/>
                </a:lnTo>
                <a:close/>
              </a:path>
            </a:pathLst>
          </a:custGeom>
          <a:blipFill dpi="0" rotWithShape="1">
            <a:blip r:embed="rId5">
              <a:extLst>
                <a:ext uri="{28A0092B-C50C-407E-A947-70E740481C1C}">
                  <a14:useLocalDpi xmlns:a14="http://schemas.microsoft.com/office/drawing/2010/main" val="0"/>
                </a:ext>
              </a:extLst>
            </a:blip>
            <a:srcRect/>
            <a:stretch>
              <a:fillRect/>
            </a:stretch>
          </a:blipFill>
          <a:ln w="19050">
            <a:noFill/>
          </a:ln>
          <a:effectLst>
            <a:softEdge rad="50800"/>
          </a:effectLst>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20" name="Frihandsfigur: Form 19">
            <a:extLst>
              <a:ext uri="{FF2B5EF4-FFF2-40B4-BE49-F238E27FC236}">
                <a16:creationId xmlns:a16="http://schemas.microsoft.com/office/drawing/2014/main" id="{3D9945E1-568C-7DFD-77F4-FCE253416D4A}"/>
              </a:ext>
            </a:extLst>
          </p:cNvPr>
          <p:cNvSpPr>
            <a:spLocks noChangeAspect="1"/>
          </p:cNvSpPr>
          <p:nvPr/>
        </p:nvSpPr>
        <p:spPr>
          <a:xfrm>
            <a:off x="6047009" y="2052116"/>
            <a:ext cx="2440800" cy="2714400"/>
          </a:xfrm>
          <a:custGeom>
            <a:avLst/>
            <a:gdLst>
              <a:gd name="connsiteX0" fmla="*/ 0 w 2440800"/>
              <a:gd name="connsiteY0" fmla="*/ 590400 h 2714400"/>
              <a:gd name="connsiteX1" fmla="*/ 1202400 w 2440800"/>
              <a:gd name="connsiteY1" fmla="*/ 0 h 2714400"/>
              <a:gd name="connsiteX2" fmla="*/ 2426400 w 2440800"/>
              <a:gd name="connsiteY2" fmla="*/ 612000 h 2714400"/>
              <a:gd name="connsiteX3" fmla="*/ 2440800 w 2440800"/>
              <a:gd name="connsiteY3" fmla="*/ 2102400 h 2714400"/>
              <a:gd name="connsiteX4" fmla="*/ 1209600 w 2440800"/>
              <a:gd name="connsiteY4" fmla="*/ 2714400 h 2714400"/>
              <a:gd name="connsiteX5" fmla="*/ 0 w 2440800"/>
              <a:gd name="connsiteY5" fmla="*/ 2116800 h 2714400"/>
              <a:gd name="connsiteX6" fmla="*/ 0 w 2440800"/>
              <a:gd name="connsiteY6" fmla="*/ 590400 h 27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0" h="2714400">
                <a:moveTo>
                  <a:pt x="0" y="590400"/>
                </a:moveTo>
                <a:lnTo>
                  <a:pt x="1202400" y="0"/>
                </a:lnTo>
                <a:lnTo>
                  <a:pt x="2426400" y="612000"/>
                </a:lnTo>
                <a:lnTo>
                  <a:pt x="2440800" y="2102400"/>
                </a:lnTo>
                <a:lnTo>
                  <a:pt x="1209600" y="2714400"/>
                </a:lnTo>
                <a:lnTo>
                  <a:pt x="0" y="2116800"/>
                </a:lnTo>
                <a:lnTo>
                  <a:pt x="0" y="590400"/>
                </a:lnTo>
                <a:close/>
              </a:path>
            </a:pathLst>
          </a:custGeom>
          <a:blipFill dpi="0" rotWithShape="1">
            <a:blip r:embed="rId6">
              <a:extLst>
                <a:ext uri="{28A0092B-C50C-407E-A947-70E740481C1C}">
                  <a14:useLocalDpi xmlns:a14="http://schemas.microsoft.com/office/drawing/2010/main" val="0"/>
                </a:ext>
              </a:extLst>
            </a:blip>
            <a:srcRect/>
            <a:stretch>
              <a:fillRect t="265" b="265"/>
            </a:stretch>
          </a:blipFill>
          <a:ln w="19050">
            <a:noFill/>
          </a:ln>
          <a:effectLst>
            <a:softEdge rad="50800"/>
          </a:effectLst>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21" name="Frihandsfigur: Form 20">
            <a:extLst>
              <a:ext uri="{FF2B5EF4-FFF2-40B4-BE49-F238E27FC236}">
                <a16:creationId xmlns:a16="http://schemas.microsoft.com/office/drawing/2014/main" id="{F37E4112-75DB-0872-02E1-177FACC258FA}"/>
              </a:ext>
            </a:extLst>
          </p:cNvPr>
          <p:cNvSpPr>
            <a:spLocks/>
          </p:cNvSpPr>
          <p:nvPr/>
        </p:nvSpPr>
        <p:spPr>
          <a:xfrm>
            <a:off x="8717406" y="1913457"/>
            <a:ext cx="2440800" cy="2714400"/>
          </a:xfrm>
          <a:custGeom>
            <a:avLst/>
            <a:gdLst>
              <a:gd name="connsiteX0" fmla="*/ 0 w 2440800"/>
              <a:gd name="connsiteY0" fmla="*/ 590400 h 2714400"/>
              <a:gd name="connsiteX1" fmla="*/ 1202400 w 2440800"/>
              <a:gd name="connsiteY1" fmla="*/ 0 h 2714400"/>
              <a:gd name="connsiteX2" fmla="*/ 2426400 w 2440800"/>
              <a:gd name="connsiteY2" fmla="*/ 612000 h 2714400"/>
              <a:gd name="connsiteX3" fmla="*/ 2440800 w 2440800"/>
              <a:gd name="connsiteY3" fmla="*/ 2102400 h 2714400"/>
              <a:gd name="connsiteX4" fmla="*/ 1209600 w 2440800"/>
              <a:gd name="connsiteY4" fmla="*/ 2714400 h 2714400"/>
              <a:gd name="connsiteX5" fmla="*/ 0 w 2440800"/>
              <a:gd name="connsiteY5" fmla="*/ 2116800 h 2714400"/>
              <a:gd name="connsiteX6" fmla="*/ 0 w 2440800"/>
              <a:gd name="connsiteY6" fmla="*/ 590400 h 27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0" h="2714400">
                <a:moveTo>
                  <a:pt x="0" y="590400"/>
                </a:moveTo>
                <a:lnTo>
                  <a:pt x="1202400" y="0"/>
                </a:lnTo>
                <a:lnTo>
                  <a:pt x="2426400" y="612000"/>
                </a:lnTo>
                <a:lnTo>
                  <a:pt x="2440800" y="2102400"/>
                </a:lnTo>
                <a:lnTo>
                  <a:pt x="1209600" y="2714400"/>
                </a:lnTo>
                <a:lnTo>
                  <a:pt x="0" y="2116800"/>
                </a:lnTo>
                <a:lnTo>
                  <a:pt x="0" y="590400"/>
                </a:lnTo>
                <a:close/>
              </a:path>
            </a:pathLst>
          </a:custGeom>
          <a:blipFill dpi="0"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a:blipFill>
          <a:ln w="19050">
            <a:noFill/>
          </a:ln>
          <a:effectLst>
            <a:softEdge rad="50800"/>
          </a:effectLst>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sv-SE" sz="1200">
              <a:solidFill>
                <a:schemeClr val="tx1">
                  <a:lumMod val="75000"/>
                  <a:lumOff val="25000"/>
                </a:schemeClr>
              </a:solidFill>
            </a:endParaRPr>
          </a:p>
        </p:txBody>
      </p:sp>
      <p:sp>
        <p:nvSpPr>
          <p:cNvPr id="7" name="Text Placeholder 6">
            <a:extLst>
              <a:ext uri="{FF2B5EF4-FFF2-40B4-BE49-F238E27FC236}">
                <a16:creationId xmlns:a16="http://schemas.microsoft.com/office/drawing/2014/main" id="{81DD4CF3-1D64-1651-26E9-6C57459530B1}"/>
              </a:ext>
            </a:extLst>
          </p:cNvPr>
          <p:cNvSpPr>
            <a:spLocks noGrp="1"/>
          </p:cNvSpPr>
          <p:nvPr>
            <p:ph type="body" sz="quarter" idx="20"/>
          </p:nvPr>
        </p:nvSpPr>
        <p:spPr>
          <a:xfrm>
            <a:off x="1955920" y="652267"/>
            <a:ext cx="7836309" cy="516164"/>
          </a:xfrm>
        </p:spPr>
        <p:txBody>
          <a:bodyPr/>
          <a:lstStyle/>
          <a:p>
            <a:r>
              <a:rPr lang="sv-SE"/>
              <a:t>The </a:t>
            </a:r>
            <a:r>
              <a:rPr lang="sv-SE" err="1"/>
              <a:t>future</a:t>
            </a:r>
            <a:r>
              <a:rPr lang="sv-SE"/>
              <a:t> </a:t>
            </a:r>
            <a:r>
              <a:rPr lang="sv-SE" err="1"/>
              <a:t>of</a:t>
            </a:r>
            <a:r>
              <a:rPr lang="sv-SE"/>
              <a:t> plastics. </a:t>
            </a:r>
            <a:r>
              <a:rPr lang="sv-SE" err="1"/>
              <a:t>Patented</a:t>
            </a:r>
            <a:r>
              <a:rPr lang="sv-SE"/>
              <a:t>.</a:t>
            </a:r>
          </a:p>
        </p:txBody>
      </p:sp>
      <p:sp>
        <p:nvSpPr>
          <p:cNvPr id="8" name="TextBox 7">
            <a:extLst>
              <a:ext uri="{FF2B5EF4-FFF2-40B4-BE49-F238E27FC236}">
                <a16:creationId xmlns:a16="http://schemas.microsoft.com/office/drawing/2014/main" id="{12766810-7106-C490-0852-E53645936232}"/>
              </a:ext>
            </a:extLst>
          </p:cNvPr>
          <p:cNvSpPr txBox="1"/>
          <p:nvPr/>
        </p:nvSpPr>
        <p:spPr>
          <a:xfrm>
            <a:off x="3605750" y="5900588"/>
            <a:ext cx="4680236" cy="400110"/>
          </a:xfrm>
          <a:prstGeom prst="rect">
            <a:avLst/>
          </a:prstGeom>
          <a:noFill/>
        </p:spPr>
        <p:txBody>
          <a:bodyPr wrap="square" lIns="91440" tIns="45720" rIns="91440" bIns="45720" rtlCol="0" anchor="t">
            <a:spAutoFit/>
          </a:bodyPr>
          <a:lstStyle/>
          <a:p>
            <a:pPr algn="ctr"/>
            <a:r>
              <a:rPr lang="sv-SE" sz="2000" b="1"/>
              <a:t>Driven by global megatrends</a:t>
            </a:r>
            <a:endParaRPr lang="sv-SE" sz="2000" b="1">
              <a:cs typeface="Arial"/>
            </a:endParaRPr>
          </a:p>
        </p:txBody>
      </p:sp>
      <p:sp>
        <p:nvSpPr>
          <p:cNvPr id="9" name="Right Brace 8">
            <a:extLst>
              <a:ext uri="{FF2B5EF4-FFF2-40B4-BE49-F238E27FC236}">
                <a16:creationId xmlns:a16="http://schemas.microsoft.com/office/drawing/2014/main" id="{82022F48-E77C-FADC-4C00-71BE0491D7FE}"/>
              </a:ext>
            </a:extLst>
          </p:cNvPr>
          <p:cNvSpPr/>
          <p:nvPr/>
        </p:nvSpPr>
        <p:spPr>
          <a:xfrm rot="5400000">
            <a:off x="5872877" y="3318462"/>
            <a:ext cx="145982" cy="5083545"/>
          </a:xfrm>
          <a:prstGeom prst="righ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79596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03F063C2-D73B-BE7A-C129-4F7C3C42F82E}"/>
              </a:ext>
            </a:extLst>
          </p:cNvPr>
          <p:cNvSpPr>
            <a:spLocks noGrp="1"/>
          </p:cNvSpPr>
          <p:nvPr>
            <p:ph type="body" sz="quarter" idx="20"/>
          </p:nvPr>
        </p:nvSpPr>
        <p:spPr>
          <a:xfrm>
            <a:off x="2010628" y="653218"/>
            <a:ext cx="8943493" cy="516164"/>
          </a:xfrm>
        </p:spPr>
        <p:txBody>
          <a:bodyPr>
            <a:noAutofit/>
          </a:bodyPr>
          <a:lstStyle/>
          <a:p>
            <a:pPr algn="l"/>
            <a:r>
              <a:rPr lang="sv-SE" sz="3600"/>
              <a:t>Sharpened commercial strategy</a:t>
            </a:r>
            <a:endParaRPr lang="sv-SE"/>
          </a:p>
          <a:p>
            <a:endParaRPr lang="en-GB"/>
          </a:p>
        </p:txBody>
      </p:sp>
      <p:sp>
        <p:nvSpPr>
          <p:cNvPr id="4" name="Rektangel 3">
            <a:extLst>
              <a:ext uri="{FF2B5EF4-FFF2-40B4-BE49-F238E27FC236}">
                <a16:creationId xmlns:a16="http://schemas.microsoft.com/office/drawing/2014/main" id="{CD840208-8CF2-25FC-099C-EB3F06943A27}"/>
              </a:ext>
            </a:extLst>
          </p:cNvPr>
          <p:cNvSpPr/>
          <p:nvPr/>
        </p:nvSpPr>
        <p:spPr>
          <a:xfrm>
            <a:off x="694218" y="1349193"/>
            <a:ext cx="5094515" cy="553998"/>
          </a:xfrm>
          <a:prstGeom prst="rect">
            <a:avLst/>
          </a:prstGeom>
        </p:spPr>
        <p:txBody>
          <a:bodyPr wrap="square" lIns="91440" tIns="45720" rIns="91440" bIns="45720" anchor="t">
            <a:spAutoFit/>
          </a:bodyPr>
          <a:lstStyle/>
          <a:p>
            <a:pPr algn="ctr"/>
            <a:r>
              <a:rPr lang="en-GB" sz="1600" b="1">
                <a:latin typeface="Arial"/>
                <a:cs typeface="Arial"/>
              </a:rPr>
              <a:t>Light Weighting</a:t>
            </a:r>
            <a:endParaRPr lang="sv-SE">
              <a:latin typeface="Arial"/>
              <a:cs typeface="Arial"/>
            </a:endParaRPr>
          </a:p>
          <a:p>
            <a:pPr algn="ctr"/>
            <a:r>
              <a:rPr lang="en-GB" sz="1400">
                <a:latin typeface="Arial"/>
                <a:cs typeface="Arial"/>
              </a:rPr>
              <a:t>- Develop strong position in PET foam additives through R&amp;D</a:t>
            </a:r>
          </a:p>
        </p:txBody>
      </p:sp>
      <p:sp>
        <p:nvSpPr>
          <p:cNvPr id="6" name="TextBox 5">
            <a:extLst>
              <a:ext uri="{FF2B5EF4-FFF2-40B4-BE49-F238E27FC236}">
                <a16:creationId xmlns:a16="http://schemas.microsoft.com/office/drawing/2014/main" id="{F50D2F5B-9DA4-F4D0-8348-44E0BB5D1D49}"/>
              </a:ext>
            </a:extLst>
          </p:cNvPr>
          <p:cNvSpPr txBox="1"/>
          <p:nvPr/>
        </p:nvSpPr>
        <p:spPr>
          <a:xfrm>
            <a:off x="5771992" y="1348898"/>
            <a:ext cx="6175020" cy="800219"/>
          </a:xfrm>
          <a:prstGeom prst="rect">
            <a:avLst/>
          </a:prstGeom>
          <a:noFill/>
        </p:spPr>
        <p:txBody>
          <a:bodyPr wrap="square" lIns="91440" tIns="45720" rIns="91440" bIns="45720" anchor="t">
            <a:spAutoFit/>
          </a:bodyPr>
          <a:lstStyle/>
          <a:p>
            <a:pPr algn="ctr"/>
            <a:r>
              <a:rPr lang="en-GB" sz="1600" b="1">
                <a:latin typeface="Arial"/>
                <a:cs typeface="Arial"/>
              </a:rPr>
              <a:t>High Temperature  </a:t>
            </a:r>
            <a:endParaRPr lang="sv-SE">
              <a:latin typeface="Arial"/>
              <a:cs typeface="Arial"/>
            </a:endParaRPr>
          </a:p>
          <a:p>
            <a:pPr algn="ctr"/>
            <a:r>
              <a:rPr lang="en-GB" sz="1400">
                <a:latin typeface="Arial"/>
                <a:cs typeface="Arial"/>
              </a:rPr>
              <a:t>-</a:t>
            </a:r>
            <a:r>
              <a:rPr lang="en-GB" sz="1600">
                <a:latin typeface="Arial"/>
                <a:cs typeface="Arial"/>
              </a:rPr>
              <a:t> </a:t>
            </a:r>
            <a:r>
              <a:rPr lang="en-US" sz="1400">
                <a:solidFill>
                  <a:schemeClr val="tx1">
                    <a:lumMod val="75000"/>
                    <a:lumOff val="25000"/>
                  </a:schemeClr>
                </a:solidFill>
                <a:latin typeface="Arial"/>
                <a:cs typeface="Arial"/>
              </a:rPr>
              <a:t>Drive c</a:t>
            </a:r>
            <a:r>
              <a:rPr lang="en-US" sz="1400">
                <a:solidFill>
                  <a:schemeClr val="tx1">
                    <a:lumMod val="75000"/>
                    <a:lumOff val="25000"/>
                  </a:schemeClr>
                </a:solidFill>
                <a:cs typeface="Arial"/>
              </a:rPr>
              <a:t>omposites and coatings that endure higher temperatures</a:t>
            </a:r>
            <a:endParaRPr lang="en-US" sz="1400" b="0" i="0" u="none" strike="noStrike" kern="1200" cap="none" spc="0" normalizeH="0" baseline="0" noProof="0">
              <a:ln>
                <a:noFill/>
              </a:ln>
              <a:solidFill>
                <a:schemeClr val="tx1">
                  <a:lumMod val="75000"/>
                  <a:lumOff val="25000"/>
                </a:schemeClr>
              </a:solidFill>
              <a:effectLst/>
              <a:uLnTx/>
              <a:uFillTx/>
              <a:latin typeface="+mn-lt"/>
              <a:cs typeface="Arial"/>
            </a:endParaRPr>
          </a:p>
          <a:p>
            <a:pPr algn="ctr"/>
            <a:endParaRPr lang="en-GB" sz="1400">
              <a:latin typeface="Arial"/>
              <a:cs typeface="Arial"/>
            </a:endParaRPr>
          </a:p>
        </p:txBody>
      </p:sp>
      <p:sp>
        <p:nvSpPr>
          <p:cNvPr id="2" name="Rektangel 3">
            <a:extLst>
              <a:ext uri="{FF2B5EF4-FFF2-40B4-BE49-F238E27FC236}">
                <a16:creationId xmlns:a16="http://schemas.microsoft.com/office/drawing/2014/main" id="{7A56FABE-16E9-0CFA-CDED-545CB261A172}"/>
              </a:ext>
            </a:extLst>
          </p:cNvPr>
          <p:cNvSpPr/>
          <p:nvPr/>
        </p:nvSpPr>
        <p:spPr>
          <a:xfrm>
            <a:off x="246281" y="3685988"/>
            <a:ext cx="6098138" cy="605294"/>
          </a:xfrm>
          <a:prstGeom prst="rect">
            <a:avLst/>
          </a:prstGeom>
        </p:spPr>
        <p:txBody>
          <a:bodyPr wrap="square" lIns="91440" tIns="45720" rIns="91440" bIns="45720" anchor="t">
            <a:spAutoFit/>
          </a:bodyPr>
          <a:lstStyle/>
          <a:p>
            <a:pPr algn="ctr">
              <a:spcBef>
                <a:spcPts val="400"/>
              </a:spcBef>
            </a:pPr>
            <a:r>
              <a:rPr lang="en-GB" sz="1600" b="1">
                <a:latin typeface="Arial"/>
                <a:cs typeface="Arial"/>
              </a:rPr>
              <a:t>Aesthetics </a:t>
            </a:r>
            <a:endParaRPr lang="sv-SE">
              <a:latin typeface="Arial"/>
              <a:cs typeface="Arial"/>
            </a:endParaRPr>
          </a:p>
          <a:p>
            <a:pPr algn="ctr">
              <a:spcBef>
                <a:spcPts val="400"/>
              </a:spcBef>
            </a:pPr>
            <a:r>
              <a:rPr lang="en-GB" sz="1400">
                <a:latin typeface="Arial"/>
                <a:cs typeface="Arial"/>
              </a:rPr>
              <a:t>- </a:t>
            </a:r>
            <a:r>
              <a:rPr lang="en-US" sz="1400">
                <a:solidFill>
                  <a:srgbClr val="000000"/>
                </a:solidFill>
                <a:latin typeface="+mj-lt"/>
                <a:cs typeface="Calibri"/>
              </a:rPr>
              <a:t>Deliver unique solutions for recycled, biobased and virgin plastics</a:t>
            </a:r>
          </a:p>
        </p:txBody>
      </p:sp>
      <p:sp>
        <p:nvSpPr>
          <p:cNvPr id="5" name="TextBox 4">
            <a:extLst>
              <a:ext uri="{FF2B5EF4-FFF2-40B4-BE49-F238E27FC236}">
                <a16:creationId xmlns:a16="http://schemas.microsoft.com/office/drawing/2014/main" id="{7149C94B-1D11-23D6-3857-DBBA77B3C603}"/>
              </a:ext>
            </a:extLst>
          </p:cNvPr>
          <p:cNvSpPr txBox="1"/>
          <p:nvPr/>
        </p:nvSpPr>
        <p:spPr>
          <a:xfrm>
            <a:off x="5995101" y="3674235"/>
            <a:ext cx="5918981" cy="605294"/>
          </a:xfrm>
          <a:prstGeom prst="rect">
            <a:avLst/>
          </a:prstGeom>
          <a:noFill/>
        </p:spPr>
        <p:txBody>
          <a:bodyPr wrap="square" lIns="91440" tIns="45720" rIns="91440" bIns="45720" anchor="t">
            <a:spAutoFit/>
          </a:bodyPr>
          <a:lstStyle/>
          <a:p>
            <a:pPr algn="ctr">
              <a:spcBef>
                <a:spcPts val="400"/>
              </a:spcBef>
            </a:pPr>
            <a:r>
              <a:rPr lang="en-GB" sz="1600" b="1">
                <a:latin typeface="Arial"/>
                <a:cs typeface="Arial"/>
              </a:rPr>
              <a:t>Recycling </a:t>
            </a:r>
            <a:endParaRPr lang="sv-SE">
              <a:latin typeface="Arial"/>
              <a:cs typeface="Arial"/>
            </a:endParaRPr>
          </a:p>
          <a:p>
            <a:pPr algn="ctr">
              <a:spcBef>
                <a:spcPts val="400"/>
              </a:spcBef>
            </a:pPr>
            <a:r>
              <a:rPr lang="en-GB" sz="1400">
                <a:latin typeface="Arial"/>
                <a:cs typeface="Arial"/>
              </a:rPr>
              <a:t>- Leverage development process and turn first successes into business</a:t>
            </a:r>
          </a:p>
        </p:txBody>
      </p:sp>
      <p:pic>
        <p:nvPicPr>
          <p:cNvPr id="7" name="Picture 6">
            <a:extLst>
              <a:ext uri="{FF2B5EF4-FFF2-40B4-BE49-F238E27FC236}">
                <a16:creationId xmlns:a16="http://schemas.microsoft.com/office/drawing/2014/main" id="{E214A087-9FDB-E423-034C-B31E52627D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7054" y="4284551"/>
            <a:ext cx="2563314" cy="1602742"/>
          </a:xfrm>
          <a:prstGeom prst="rect">
            <a:avLst/>
          </a:prstGeom>
          <a:ln>
            <a:noFill/>
          </a:ln>
          <a:effectLst>
            <a:outerShdw blurRad="292100" dist="139700" dir="2700000" algn="tl" rotWithShape="0">
              <a:srgbClr val="333333">
                <a:alpha val="65000"/>
              </a:srgbClr>
            </a:outerShdw>
            <a:softEdge rad="50800"/>
          </a:effectLst>
        </p:spPr>
      </p:pic>
      <p:pic>
        <p:nvPicPr>
          <p:cNvPr id="11" name="Picture 10">
            <a:extLst>
              <a:ext uri="{FF2B5EF4-FFF2-40B4-BE49-F238E27FC236}">
                <a16:creationId xmlns:a16="http://schemas.microsoft.com/office/drawing/2014/main" id="{A0AE5764-243E-C811-DCC9-1EC2FC538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338" y="1870266"/>
            <a:ext cx="1846551" cy="1634437"/>
          </a:xfrm>
          <a:prstGeom prst="rect">
            <a:avLst/>
          </a:prstGeom>
          <a:ln>
            <a:noFill/>
          </a:ln>
          <a:effectLst>
            <a:outerShdw blurRad="292100" dist="139700" dir="2700000" algn="tl" rotWithShape="0">
              <a:srgbClr val="333333">
                <a:alpha val="65000"/>
              </a:srgbClr>
            </a:outerShdw>
            <a:softEdge rad="50800"/>
          </a:effectLst>
        </p:spPr>
      </p:pic>
      <p:pic>
        <p:nvPicPr>
          <p:cNvPr id="12" name="Picture 11">
            <a:extLst>
              <a:ext uri="{FF2B5EF4-FFF2-40B4-BE49-F238E27FC236}">
                <a16:creationId xmlns:a16="http://schemas.microsoft.com/office/drawing/2014/main" id="{7EDC4C47-A712-078B-AC63-EBD376CC7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691" y="1870266"/>
            <a:ext cx="2714458" cy="1618843"/>
          </a:xfrm>
          <a:prstGeom prst="rect">
            <a:avLst/>
          </a:prstGeom>
          <a:ln>
            <a:noFill/>
          </a:ln>
          <a:effectLst>
            <a:outerShdw blurRad="292100" dist="139700" dir="2700000" algn="tl" rotWithShape="0">
              <a:srgbClr val="333333">
                <a:alpha val="65000"/>
              </a:srgbClr>
            </a:outerShdw>
            <a:softEdge rad="50800"/>
          </a:effectLst>
        </p:spPr>
      </p:pic>
      <p:pic>
        <p:nvPicPr>
          <p:cNvPr id="15" name="Picture 2">
            <a:extLst>
              <a:ext uri="{FF2B5EF4-FFF2-40B4-BE49-F238E27FC236}">
                <a16:creationId xmlns:a16="http://schemas.microsoft.com/office/drawing/2014/main" id="{74EC3B7D-A984-222E-6C2F-530385976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1633" y="4300362"/>
            <a:ext cx="2863850" cy="1600200"/>
          </a:xfrm>
          <a:prstGeom prst="rect">
            <a:avLst/>
          </a:prstGeom>
          <a:ln>
            <a:noFill/>
          </a:ln>
          <a:effectLst>
            <a:outerShdw blurRad="292100" dist="139700" dir="2700000" algn="tl" rotWithShape="0">
              <a:srgbClr val="333333">
                <a:alpha val="65000"/>
              </a:srgbClr>
            </a:outerShdw>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2E9E616B-7031-37F0-C20E-8DBEB12180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8748" y="4287093"/>
            <a:ext cx="2123870" cy="1618121"/>
          </a:xfrm>
          <a:prstGeom prst="rect">
            <a:avLst/>
          </a:prstGeom>
          <a:ln>
            <a:noFill/>
          </a:ln>
          <a:effectLst>
            <a:outerShdw blurRad="292100" dist="139700" dir="2700000" algn="tl" rotWithShape="0">
              <a:srgbClr val="333333">
                <a:alpha val="65000"/>
              </a:srgbClr>
            </a:outerShdw>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4063DA5-FAF3-472F-C1EC-9E5CF43ECC91}"/>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9266619" y="1898780"/>
            <a:ext cx="2229830" cy="1667170"/>
          </a:xfrm>
          <a:prstGeom prst="rect">
            <a:avLst/>
          </a:prstGeom>
          <a:ln>
            <a:noFill/>
          </a:ln>
          <a:effectLst>
            <a:outerShdw blurRad="292100" dist="139700" dir="2700000" algn="tl" rotWithShape="0">
              <a:srgbClr val="333333">
                <a:alpha val="65000"/>
              </a:srgbClr>
            </a:outerShdw>
            <a:softEdge rad="50800"/>
          </a:effectLst>
        </p:spPr>
      </p:pic>
      <p:pic>
        <p:nvPicPr>
          <p:cNvPr id="1026" name="Picture 2" descr="Free photo: Jet engine - Aircraft, Engine, Jet - Free Download - Jooinn">
            <a:extLst>
              <a:ext uri="{FF2B5EF4-FFF2-40B4-BE49-F238E27FC236}">
                <a16:creationId xmlns:a16="http://schemas.microsoft.com/office/drawing/2014/main" id="{90738352-E89D-1854-836B-648BA9D21D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2952" y="1913147"/>
            <a:ext cx="2782531" cy="1667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4754749-C0D1-28EF-C570-247888F32B55}"/>
              </a:ext>
            </a:extLst>
          </p:cNvPr>
          <p:cNvPicPr>
            <a:picLocks noChangeAspect="1"/>
          </p:cNvPicPr>
          <p:nvPr/>
        </p:nvPicPr>
        <p:blipFill rotWithShape="1">
          <a:blip r:embed="rId10">
            <a:extLst>
              <a:ext uri="{28A0092B-C50C-407E-A947-70E740481C1C}">
                <a14:useLocalDpi xmlns:a14="http://schemas.microsoft.com/office/drawing/2010/main" val="0"/>
              </a:ext>
            </a:extLst>
          </a:blip>
          <a:srcRect b="-5814"/>
          <a:stretch/>
        </p:blipFill>
        <p:spPr>
          <a:xfrm>
            <a:off x="491898" y="4317963"/>
            <a:ext cx="2785406" cy="1621052"/>
          </a:xfrm>
          <a:prstGeom prst="rect">
            <a:avLst/>
          </a:prstGeom>
        </p:spPr>
      </p:pic>
    </p:spTree>
    <p:extLst>
      <p:ext uri="{BB962C8B-B14F-4D97-AF65-F5344CB8AC3E}">
        <p14:creationId xmlns:p14="http://schemas.microsoft.com/office/powerpoint/2010/main" val="2887304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828B48D-F39C-496A-87EC-D4EDDFD0F25A}"/>
              </a:ext>
            </a:extLst>
          </p:cNvPr>
          <p:cNvSpPr>
            <a:spLocks noGrp="1"/>
          </p:cNvSpPr>
          <p:nvPr>
            <p:ph type="body" sz="quarter" idx="20"/>
          </p:nvPr>
        </p:nvSpPr>
        <p:spPr>
          <a:xfrm>
            <a:off x="1927363" y="647484"/>
            <a:ext cx="9293162" cy="516164"/>
          </a:xfrm>
        </p:spPr>
        <p:txBody>
          <a:bodyPr/>
          <a:lstStyle/>
          <a:p>
            <a:pPr algn="l"/>
            <a:r>
              <a:rPr lang="en-GB" sz="3200">
                <a:latin typeface="Arial"/>
                <a:cs typeface="Arial"/>
              </a:rPr>
              <a:t>Extremely heat-resistant composites </a:t>
            </a:r>
            <a:endParaRPr lang="en-GB" sz="3200">
              <a:latin typeface="Arial"/>
            </a:endParaRPr>
          </a:p>
        </p:txBody>
      </p:sp>
      <p:pic>
        <p:nvPicPr>
          <p:cNvPr id="4" name="Picture 3">
            <a:extLst>
              <a:ext uri="{FF2B5EF4-FFF2-40B4-BE49-F238E27FC236}">
                <a16:creationId xmlns:a16="http://schemas.microsoft.com/office/drawing/2014/main" id="{C9A97A67-6DFE-9E91-A2A9-F411B5B555D4}"/>
              </a:ext>
            </a:extLst>
          </p:cNvPr>
          <p:cNvPicPr>
            <a:picLocks noChangeAspect="1"/>
          </p:cNvPicPr>
          <p:nvPr/>
        </p:nvPicPr>
        <p:blipFill>
          <a:blip r:embed="rId3"/>
          <a:stretch>
            <a:fillRect/>
          </a:stretch>
        </p:blipFill>
        <p:spPr>
          <a:xfrm>
            <a:off x="4120034" y="1301936"/>
            <a:ext cx="2106596" cy="1840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C64242A1-1F35-D6D9-BB46-1061370888C2}"/>
              </a:ext>
            </a:extLst>
          </p:cNvPr>
          <p:cNvPicPr>
            <a:picLocks noChangeAspect="1"/>
          </p:cNvPicPr>
          <p:nvPr/>
        </p:nvPicPr>
        <p:blipFill>
          <a:blip r:embed="rId4"/>
          <a:stretch>
            <a:fillRect/>
          </a:stretch>
        </p:blipFill>
        <p:spPr>
          <a:xfrm>
            <a:off x="6786666" y="2535116"/>
            <a:ext cx="4569965" cy="3194807"/>
          </a:xfrm>
          <a:prstGeom prst="rect">
            <a:avLst/>
          </a:prstGeom>
        </p:spPr>
      </p:pic>
      <p:sp>
        <p:nvSpPr>
          <p:cNvPr id="6" name="Arrow: Right 5">
            <a:extLst>
              <a:ext uri="{FF2B5EF4-FFF2-40B4-BE49-F238E27FC236}">
                <a16:creationId xmlns:a16="http://schemas.microsoft.com/office/drawing/2014/main" id="{38396695-052E-035B-FB60-19B61678F8EE}"/>
              </a:ext>
            </a:extLst>
          </p:cNvPr>
          <p:cNvSpPr/>
          <p:nvPr/>
        </p:nvSpPr>
        <p:spPr>
          <a:xfrm>
            <a:off x="8150748" y="2791986"/>
            <a:ext cx="257971" cy="530123"/>
          </a:xfrm>
          <a:prstGeom prst="rightArrow">
            <a:avLst/>
          </a:prstGeom>
          <a:solidFill>
            <a:srgbClr val="FFFF00"/>
          </a:solidFill>
          <a:ln w="19050">
            <a:solidFill>
              <a:schemeClr val="bg1">
                <a:lumMod val="65000"/>
              </a:schemeClr>
            </a:solidFill>
            <a:prstDash val="dash"/>
          </a:ln>
        </p:spPr>
        <p:txBody>
          <a:bodyPr vert="horz" lIns="72000" tIns="72000" rIns="72000" bIns="72000" rtlCol="0" anchor="ctr">
            <a:noAutofit/>
          </a:bodyPr>
          <a:lstStyle/>
          <a:p>
            <a:pPr marL="174625" indent="-174625" algn="ctr">
              <a:spcBef>
                <a:spcPts val="1000"/>
              </a:spcBef>
              <a:buClr>
                <a:srgbClr val="DC0D15"/>
              </a:buClr>
              <a:buFont typeface="Arial" pitchFamily="34" charset="0"/>
              <a:buChar char="•"/>
            </a:pPr>
            <a:endParaRPr lang="en-US" sz="1200">
              <a:solidFill>
                <a:schemeClr val="tx1">
                  <a:lumMod val="75000"/>
                  <a:lumOff val="25000"/>
                </a:schemeClr>
              </a:solidFill>
            </a:endParaRPr>
          </a:p>
        </p:txBody>
      </p:sp>
      <p:sp>
        <p:nvSpPr>
          <p:cNvPr id="8" name="Left Brace 7">
            <a:extLst>
              <a:ext uri="{FF2B5EF4-FFF2-40B4-BE49-F238E27FC236}">
                <a16:creationId xmlns:a16="http://schemas.microsoft.com/office/drawing/2014/main" id="{664A18BD-F108-8B3A-AF97-3499DBD25A68}"/>
              </a:ext>
            </a:extLst>
          </p:cNvPr>
          <p:cNvSpPr/>
          <p:nvPr/>
        </p:nvSpPr>
        <p:spPr>
          <a:xfrm rot="5400000">
            <a:off x="7866026" y="2070747"/>
            <a:ext cx="154736" cy="782782"/>
          </a:xfrm>
          <a:prstGeom prst="leftBrace">
            <a:avLst/>
          </a:prstGeom>
          <a:ln w="12700">
            <a:solidFill>
              <a:srgbClr val="DC0D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DC7741C3-C5A7-6E5D-5B4D-DBC4490508B6}"/>
              </a:ext>
            </a:extLst>
          </p:cNvPr>
          <p:cNvSpPr txBox="1"/>
          <p:nvPr/>
        </p:nvSpPr>
        <p:spPr>
          <a:xfrm>
            <a:off x="6709369" y="2076609"/>
            <a:ext cx="4244689" cy="330072"/>
          </a:xfrm>
          <a:prstGeom prst="rect">
            <a:avLst/>
          </a:prstGeom>
          <a:no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spcBef>
                <a:spcPts val="1000"/>
              </a:spcBef>
              <a:buClr>
                <a:srgbClr val="DC0D15"/>
              </a:buClr>
            </a:pPr>
            <a:r>
              <a:rPr lang="en-US" sz="1200">
                <a:solidFill>
                  <a:schemeClr val="tx1">
                    <a:lumMod val="75000"/>
                    <a:lumOff val="25000"/>
                  </a:schemeClr>
                </a:solidFill>
                <a:cs typeface="Arial"/>
              </a:rPr>
              <a:t>Composites containing Nezam’s additives (&gt;400 C)</a:t>
            </a:r>
            <a:endParaRPr lang="en-US" sz="1200" b="0" i="0" u="none" strike="noStrike" kern="1200" cap="none" spc="0" normalizeH="0" baseline="0" noProof="0">
              <a:ln>
                <a:noFill/>
              </a:ln>
              <a:solidFill>
                <a:schemeClr val="tx1">
                  <a:lumMod val="75000"/>
                  <a:lumOff val="25000"/>
                </a:schemeClr>
              </a:solidFill>
              <a:effectLst/>
              <a:uLnTx/>
              <a:uFillTx/>
              <a:latin typeface="+mn-lt"/>
              <a:cs typeface="Arial"/>
            </a:endParaRPr>
          </a:p>
        </p:txBody>
      </p:sp>
      <p:pic>
        <p:nvPicPr>
          <p:cNvPr id="7" name="Picture 2" descr="Free photo: Jet engine - Aircraft, Engine, Jet - Free Download - Jooinn">
            <a:extLst>
              <a:ext uri="{FF2B5EF4-FFF2-40B4-BE49-F238E27FC236}">
                <a16:creationId xmlns:a16="http://schemas.microsoft.com/office/drawing/2014/main" id="{D1C1B507-0E84-1570-886B-CE3A04108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69" y="1301935"/>
            <a:ext cx="3214117" cy="1840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No alt text provided for this image">
            <a:extLst>
              <a:ext uri="{FF2B5EF4-FFF2-40B4-BE49-F238E27FC236}">
                <a16:creationId xmlns:a16="http://schemas.microsoft.com/office/drawing/2014/main" id="{7B8273F8-0810-B975-6439-21F775E01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252" y="3249417"/>
            <a:ext cx="5395378" cy="312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148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03F063C2-D73B-BE7A-C129-4F7C3C42F82E}"/>
              </a:ext>
            </a:extLst>
          </p:cNvPr>
          <p:cNvSpPr>
            <a:spLocks noGrp="1"/>
          </p:cNvSpPr>
          <p:nvPr>
            <p:ph type="body" sz="quarter" idx="20"/>
          </p:nvPr>
        </p:nvSpPr>
        <p:spPr>
          <a:xfrm>
            <a:off x="1798424" y="657259"/>
            <a:ext cx="9353280" cy="675856"/>
          </a:xfrm>
        </p:spPr>
        <p:txBody>
          <a:bodyPr>
            <a:noAutofit/>
          </a:bodyPr>
          <a:lstStyle/>
          <a:p>
            <a:pPr algn="l"/>
            <a:r>
              <a:rPr lang="en-GB" sz="3600">
                <a:latin typeface="Arial"/>
                <a:cs typeface="Arial"/>
              </a:rPr>
              <a:t>Recycling predicted to grow substantially</a:t>
            </a:r>
            <a:endParaRPr lang="sv-SE"/>
          </a:p>
        </p:txBody>
      </p:sp>
      <p:pic>
        <p:nvPicPr>
          <p:cNvPr id="7" name="Bildobjekt 10" descr="En bild som visar text, skärmbild, linje, Graf&#10;&#10;Automatiskt genererad beskrivning">
            <a:extLst>
              <a:ext uri="{FF2B5EF4-FFF2-40B4-BE49-F238E27FC236}">
                <a16:creationId xmlns:a16="http://schemas.microsoft.com/office/drawing/2014/main" id="{F12AC844-3607-2939-269F-64024B5781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0992" y="2735077"/>
            <a:ext cx="5719178" cy="3381451"/>
          </a:xfrm>
          <a:prstGeom prst="rect">
            <a:avLst/>
          </a:prstGeom>
        </p:spPr>
      </p:pic>
      <p:sp>
        <p:nvSpPr>
          <p:cNvPr id="9" name="textruta 12">
            <a:extLst>
              <a:ext uri="{FF2B5EF4-FFF2-40B4-BE49-F238E27FC236}">
                <a16:creationId xmlns:a16="http://schemas.microsoft.com/office/drawing/2014/main" id="{39271057-B6F7-E723-60A1-1AAA3FAAEEFD}"/>
              </a:ext>
            </a:extLst>
          </p:cNvPr>
          <p:cNvSpPr txBox="1"/>
          <p:nvPr/>
        </p:nvSpPr>
        <p:spPr>
          <a:xfrm>
            <a:off x="4802400" y="5988764"/>
            <a:ext cx="2743200" cy="237739"/>
          </a:xfrm>
          <a:prstGeom prst="rect">
            <a:avLst/>
          </a:prstGeom>
          <a:no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spcBef>
                <a:spcPts val="300"/>
              </a:spcBef>
            </a:pPr>
            <a:r>
              <a:rPr lang="sv-SE" sz="600" b="1" i="1">
                <a:cs typeface="Arial" panose="020B0604020202020204"/>
              </a:rPr>
              <a:t>Source: OECD and EU targets for plastics recycling</a:t>
            </a:r>
            <a:endParaRPr lang="sv-SE" sz="600" i="1">
              <a:cs typeface="Arial"/>
            </a:endParaRPr>
          </a:p>
        </p:txBody>
      </p:sp>
      <p:sp>
        <p:nvSpPr>
          <p:cNvPr id="10" name="textruta 11">
            <a:extLst>
              <a:ext uri="{FF2B5EF4-FFF2-40B4-BE49-F238E27FC236}">
                <a16:creationId xmlns:a16="http://schemas.microsoft.com/office/drawing/2014/main" id="{6E834200-45EA-7755-A9E2-B57B4E661F3C}"/>
              </a:ext>
            </a:extLst>
          </p:cNvPr>
          <p:cNvSpPr txBox="1"/>
          <p:nvPr/>
        </p:nvSpPr>
        <p:spPr>
          <a:xfrm>
            <a:off x="1754044" y="5648989"/>
            <a:ext cx="3048356" cy="467539"/>
          </a:xfrm>
          <a:prstGeom prst="rect">
            <a:avLst/>
          </a:prstGeom>
          <a:no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spcBef>
                <a:spcPts val="300"/>
              </a:spcBef>
              <a:buClr>
                <a:srgbClr val="DC0D15"/>
              </a:buClr>
            </a:pPr>
            <a:r>
              <a:rPr lang="sv-SE" sz="900" b="1">
                <a:solidFill>
                  <a:schemeClr val="tx1">
                    <a:lumMod val="75000"/>
                    <a:lumOff val="25000"/>
                  </a:schemeClr>
                </a:solidFill>
                <a:cs typeface="Arial" panose="020B0604020202020204"/>
              </a:rPr>
              <a:t>Total plastics usage (million tons)</a:t>
            </a:r>
            <a:endParaRPr lang="sv-SE" b="1">
              <a:solidFill>
                <a:schemeClr val="tx1">
                  <a:lumMod val="75000"/>
                  <a:lumOff val="25000"/>
                </a:schemeClr>
              </a:solidFill>
              <a:cs typeface="Arial"/>
            </a:endParaRPr>
          </a:p>
          <a:p>
            <a:pPr>
              <a:spcBef>
                <a:spcPts val="300"/>
              </a:spcBef>
            </a:pPr>
            <a:r>
              <a:rPr lang="sv-SE" sz="900" b="1">
                <a:solidFill>
                  <a:schemeClr val="tx1">
                    <a:lumMod val="75000"/>
                    <a:lumOff val="25000"/>
                  </a:schemeClr>
                </a:solidFill>
                <a:cs typeface="Arial" panose="020B0604020202020204"/>
              </a:rPr>
              <a:t>Total recycled plastics (million tons)</a:t>
            </a:r>
          </a:p>
        </p:txBody>
      </p:sp>
      <p:sp>
        <p:nvSpPr>
          <p:cNvPr id="6" name="TextBox 5">
            <a:extLst>
              <a:ext uri="{FF2B5EF4-FFF2-40B4-BE49-F238E27FC236}">
                <a16:creationId xmlns:a16="http://schemas.microsoft.com/office/drawing/2014/main" id="{59E01FF0-3A33-F833-03E5-41D142A892EE}"/>
              </a:ext>
            </a:extLst>
          </p:cNvPr>
          <p:cNvSpPr txBox="1"/>
          <p:nvPr/>
        </p:nvSpPr>
        <p:spPr>
          <a:xfrm>
            <a:off x="665644" y="1293772"/>
            <a:ext cx="9183565" cy="1915121"/>
          </a:xfrm>
          <a:prstGeom prst="rect">
            <a:avLst/>
          </a:prstGeom>
          <a:no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marL="285750" indent="-285750">
              <a:spcBef>
                <a:spcPts val="1000"/>
              </a:spcBef>
              <a:buClr>
                <a:srgbClr val="DC0D15"/>
              </a:buClr>
              <a:buFont typeface="Arial"/>
              <a:buChar char="•"/>
            </a:pPr>
            <a:r>
              <a:rPr lang="en-GB"/>
              <a:t>Portfolio of tailored additives to suit a broad range of applications</a:t>
            </a:r>
          </a:p>
          <a:p>
            <a:pPr marL="285750" indent="-285750">
              <a:spcBef>
                <a:spcPts val="1000"/>
              </a:spcBef>
              <a:buClr>
                <a:srgbClr val="DC0D15"/>
              </a:buClr>
              <a:buFont typeface="Arial"/>
              <a:buChar char="•"/>
            </a:pPr>
            <a:r>
              <a:rPr lang="en-GB">
                <a:cs typeface="Arial"/>
              </a:rPr>
              <a:t>Improves the business cases for our customers, key to secure business</a:t>
            </a:r>
          </a:p>
          <a:p>
            <a:pPr marL="285750" indent="-285750">
              <a:spcBef>
                <a:spcPts val="1000"/>
              </a:spcBef>
              <a:buClr>
                <a:srgbClr val="DC0D15"/>
              </a:buClr>
              <a:buFont typeface="Arial"/>
              <a:buChar char="•"/>
            </a:pPr>
            <a:r>
              <a:rPr lang="en-GB">
                <a:cs typeface="Arial"/>
              </a:rPr>
              <a:t>Enable customers to use recycled plastics in more advanced applications, or lower grade recycled materials for decreased cost</a:t>
            </a:r>
            <a:endParaRPr lang="en-US">
              <a:cs typeface="Arial"/>
            </a:endParaRPr>
          </a:p>
          <a:p>
            <a:pPr marL="285750" indent="-285750">
              <a:spcBef>
                <a:spcPts val="1000"/>
              </a:spcBef>
              <a:buClr>
                <a:srgbClr val="DC0D15"/>
              </a:buClr>
              <a:buFont typeface="Arial"/>
              <a:buChar char="•"/>
            </a:pPr>
            <a:endParaRPr lang="en-US" b="1">
              <a:solidFill>
                <a:schemeClr val="tx1">
                  <a:lumMod val="75000"/>
                  <a:lumOff val="25000"/>
                </a:schemeClr>
              </a:solidFill>
              <a:cs typeface="Arial" panose="020B0604020202020204"/>
            </a:endParaRPr>
          </a:p>
        </p:txBody>
      </p:sp>
      <p:grpSp>
        <p:nvGrpSpPr>
          <p:cNvPr id="2" name="Group 1">
            <a:extLst>
              <a:ext uri="{FF2B5EF4-FFF2-40B4-BE49-F238E27FC236}">
                <a16:creationId xmlns:a16="http://schemas.microsoft.com/office/drawing/2014/main" id="{3C8EF28E-B6F1-0ED7-53CC-68F1E1A144BB}"/>
              </a:ext>
            </a:extLst>
          </p:cNvPr>
          <p:cNvGrpSpPr/>
          <p:nvPr/>
        </p:nvGrpSpPr>
        <p:grpSpPr>
          <a:xfrm>
            <a:off x="6723276" y="2792121"/>
            <a:ext cx="4803080" cy="3148658"/>
            <a:chOff x="7348982" y="2646063"/>
            <a:chExt cx="4803080" cy="3148658"/>
          </a:xfrm>
        </p:grpSpPr>
        <p:pic>
          <p:nvPicPr>
            <p:cNvPr id="5" name="Picture 4">
              <a:extLst>
                <a:ext uri="{FF2B5EF4-FFF2-40B4-BE49-F238E27FC236}">
                  <a16:creationId xmlns:a16="http://schemas.microsoft.com/office/drawing/2014/main" id="{4CE8AA53-048F-BF45-C77C-0D335C472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8982" y="2646064"/>
              <a:ext cx="2620583" cy="1466224"/>
            </a:xfrm>
            <a:prstGeom prst="rect">
              <a:avLst/>
            </a:prstGeom>
            <a:ln>
              <a:noFill/>
            </a:ln>
            <a:effectLst>
              <a:outerShdw blurRad="292100" dist="139700" dir="2700000" algn="tl" rotWithShape="0">
                <a:srgbClr val="333333">
                  <a:alpha val="65000"/>
                </a:srgbClr>
              </a:outerShdw>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BCE32CF-6CBE-AB1D-FCC9-4A1C1817A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4340" y="2646063"/>
              <a:ext cx="1952909" cy="1492861"/>
            </a:xfrm>
            <a:prstGeom prst="rect">
              <a:avLst/>
            </a:prstGeom>
            <a:ln>
              <a:noFill/>
            </a:ln>
            <a:effectLst>
              <a:outerShdw blurRad="292100" dist="139700" dir="2700000" algn="tl" rotWithShape="0">
                <a:srgbClr val="333333">
                  <a:alpha val="65000"/>
                </a:srgbClr>
              </a:outerShdw>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6AF11888-2169-A986-BE3E-26A18303B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6687" y="4170029"/>
              <a:ext cx="1832242" cy="1582602"/>
            </a:xfrm>
            <a:prstGeom prst="rect">
              <a:avLst/>
            </a:prstGeom>
            <a:ln>
              <a:noFill/>
            </a:ln>
            <a:effectLst>
              <a:outerShdw blurRad="292100" dist="139700" dir="2700000" algn="tl" rotWithShape="0">
                <a:srgbClr val="333333">
                  <a:alpha val="65000"/>
                </a:srgbClr>
              </a:outerShdw>
              <a:softEdge rad="50800"/>
            </a:effectLst>
          </p:spPr>
        </p:pic>
        <p:pic>
          <p:nvPicPr>
            <p:cNvPr id="15" name="Picture 14">
              <a:extLst>
                <a:ext uri="{FF2B5EF4-FFF2-40B4-BE49-F238E27FC236}">
                  <a16:creationId xmlns:a16="http://schemas.microsoft.com/office/drawing/2014/main" id="{70DA0B90-979D-98A8-F45B-91D61DA45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1225" y="4212119"/>
              <a:ext cx="2970837" cy="1582602"/>
            </a:xfrm>
            <a:prstGeom prst="rect">
              <a:avLst/>
            </a:prstGeom>
            <a:ln>
              <a:noFill/>
            </a:ln>
            <a:effectLst>
              <a:softEdge rad="112500"/>
            </a:effectLst>
          </p:spPr>
        </p:pic>
      </p:grpSp>
    </p:spTree>
    <p:extLst>
      <p:ext uri="{BB962C8B-B14F-4D97-AF65-F5344CB8AC3E}">
        <p14:creationId xmlns:p14="http://schemas.microsoft.com/office/powerpoint/2010/main" val="425680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0469-6BEF-0F00-A950-7369F0CD7551}"/>
            </a:ext>
          </a:extLst>
        </p:cNvPr>
        <p:cNvGrpSpPr/>
        <p:nvPr/>
      </p:nvGrpSpPr>
      <p:grpSpPr>
        <a:xfrm>
          <a:off x="0" y="0"/>
          <a:ext cx="0" cy="0"/>
          <a:chOff x="0" y="0"/>
          <a:chExt cx="0" cy="0"/>
        </a:xfrm>
      </p:grpSpPr>
      <p:sp>
        <p:nvSpPr>
          <p:cNvPr id="14" name="Platshållare för text 1">
            <a:extLst>
              <a:ext uri="{FF2B5EF4-FFF2-40B4-BE49-F238E27FC236}">
                <a16:creationId xmlns:a16="http://schemas.microsoft.com/office/drawing/2014/main" id="{D5D4FD7C-F381-2086-37E2-6A99DFDB7E50}"/>
              </a:ext>
            </a:extLst>
          </p:cNvPr>
          <p:cNvSpPr>
            <a:spLocks noGrp="1"/>
          </p:cNvSpPr>
          <p:nvPr>
            <p:ph type="body" sz="quarter" idx="20"/>
          </p:nvPr>
        </p:nvSpPr>
        <p:spPr>
          <a:xfrm>
            <a:off x="2010628" y="653218"/>
            <a:ext cx="8943493" cy="516164"/>
          </a:xfrm>
        </p:spPr>
        <p:txBody>
          <a:bodyPr>
            <a:noAutofit/>
          </a:bodyPr>
          <a:lstStyle/>
          <a:p>
            <a:pPr algn="l"/>
            <a:r>
              <a:rPr lang="sv-SE" sz="3600" dirty="0"/>
              <a:t>Industrial scale rollout with Kullaplast</a:t>
            </a:r>
            <a:endParaRPr lang="sv-SE" dirty="0"/>
          </a:p>
          <a:p>
            <a:endParaRPr lang="en-GB" dirty="0"/>
          </a:p>
        </p:txBody>
      </p:sp>
      <p:sp>
        <p:nvSpPr>
          <p:cNvPr id="2" name="TextBox 1">
            <a:extLst>
              <a:ext uri="{FF2B5EF4-FFF2-40B4-BE49-F238E27FC236}">
                <a16:creationId xmlns:a16="http://schemas.microsoft.com/office/drawing/2014/main" id="{F854AE04-D9F2-7AB3-EECD-EAE77C7BD6F0}"/>
              </a:ext>
            </a:extLst>
          </p:cNvPr>
          <p:cNvSpPr txBox="1"/>
          <p:nvPr/>
        </p:nvSpPr>
        <p:spPr>
          <a:xfrm>
            <a:off x="665644" y="1293772"/>
            <a:ext cx="9956427" cy="2874358"/>
          </a:xfrm>
          <a:prstGeom prst="rect">
            <a:avLst/>
          </a:prstGeom>
          <a:no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marL="285750" indent="-285750">
              <a:spcBef>
                <a:spcPts val="1000"/>
              </a:spcBef>
              <a:buClr>
                <a:srgbClr val="DC0D15"/>
              </a:buClr>
              <a:buFont typeface="Arial"/>
              <a:buChar char="•"/>
            </a:pPr>
            <a:r>
              <a:rPr lang="en-GB" dirty="0"/>
              <a:t>Collaboration with local </a:t>
            </a:r>
            <a:r>
              <a:rPr lang="en-GB" dirty="0" err="1"/>
              <a:t>Skåne</a:t>
            </a:r>
            <a:r>
              <a:rPr lang="en-GB" dirty="0"/>
              <a:t> company </a:t>
            </a:r>
            <a:r>
              <a:rPr lang="en-GB" dirty="0" err="1"/>
              <a:t>Kullaplast</a:t>
            </a:r>
            <a:r>
              <a:rPr lang="en-GB" dirty="0"/>
              <a:t>, leading packaging materials’ producer</a:t>
            </a:r>
          </a:p>
          <a:p>
            <a:pPr marL="285750" indent="-285750">
              <a:spcBef>
                <a:spcPts val="1000"/>
              </a:spcBef>
              <a:buClr>
                <a:srgbClr val="DC0D15"/>
              </a:buClr>
              <a:buFont typeface="Arial"/>
              <a:buChar char="•"/>
            </a:pPr>
            <a:r>
              <a:rPr lang="en-GB" dirty="0">
                <a:cs typeface="Arial"/>
              </a:rPr>
              <a:t>Addition of </a:t>
            </a:r>
            <a:r>
              <a:rPr lang="en-GB" dirty="0" err="1">
                <a:cs typeface="Arial"/>
              </a:rPr>
              <a:t>Nexam’s</a:t>
            </a:r>
            <a:r>
              <a:rPr lang="en-GB" dirty="0">
                <a:cs typeface="Arial"/>
              </a:rPr>
              <a:t> R305 additive enables </a:t>
            </a:r>
            <a:r>
              <a:rPr lang="en-GB" dirty="0" err="1">
                <a:cs typeface="Arial"/>
              </a:rPr>
              <a:t>Kullaplast</a:t>
            </a:r>
            <a:r>
              <a:rPr lang="en-GB" dirty="0">
                <a:cs typeface="Arial"/>
              </a:rPr>
              <a:t> to introduce a significantly higher share of recycled materials (PCR) than previously </a:t>
            </a:r>
          </a:p>
          <a:p>
            <a:pPr marL="285750" indent="-285750">
              <a:spcBef>
                <a:spcPts val="1000"/>
              </a:spcBef>
              <a:buClr>
                <a:srgbClr val="DC0D15"/>
              </a:buClr>
              <a:buFont typeface="Arial"/>
              <a:buChar char="•"/>
            </a:pPr>
            <a:r>
              <a:rPr lang="sv-SE" dirty="0">
                <a:cs typeface="Arial"/>
              </a:rPr>
              <a:t>Quality and performance of the end product remains intact, while improving environmental performance – and production cost</a:t>
            </a:r>
          </a:p>
          <a:p>
            <a:pPr marL="285750" indent="-285750">
              <a:spcBef>
                <a:spcPts val="1000"/>
              </a:spcBef>
              <a:buClr>
                <a:srgbClr val="DC0D15"/>
              </a:buClr>
              <a:buFont typeface="Arial"/>
              <a:buChar char="•"/>
            </a:pPr>
            <a:r>
              <a:rPr lang="sv-SE" dirty="0">
                <a:cs typeface="Arial"/>
              </a:rPr>
              <a:t>The collaboration has attracted significant international interest, given the implications for a </a:t>
            </a:r>
            <a:r>
              <a:rPr lang="sv-SE" dirty="0" err="1">
                <a:cs typeface="Arial"/>
              </a:rPr>
              <a:t>very</a:t>
            </a:r>
            <a:r>
              <a:rPr lang="sv-SE" dirty="0">
                <a:cs typeface="Arial"/>
              </a:rPr>
              <a:t> </a:t>
            </a:r>
            <a:r>
              <a:rPr lang="sv-SE" dirty="0" err="1">
                <a:cs typeface="Arial"/>
              </a:rPr>
              <a:t>large</a:t>
            </a:r>
            <a:r>
              <a:rPr lang="sv-SE" dirty="0">
                <a:cs typeface="Arial"/>
              </a:rPr>
              <a:t> and </a:t>
            </a:r>
            <a:r>
              <a:rPr lang="sv-SE" dirty="0" err="1">
                <a:cs typeface="Arial"/>
              </a:rPr>
              <a:t>growing</a:t>
            </a:r>
            <a:r>
              <a:rPr lang="sv-SE" dirty="0">
                <a:cs typeface="Arial"/>
              </a:rPr>
              <a:t> </a:t>
            </a:r>
            <a:r>
              <a:rPr lang="sv-SE" dirty="0" err="1">
                <a:cs typeface="Arial"/>
              </a:rPr>
              <a:t>product</a:t>
            </a:r>
            <a:r>
              <a:rPr lang="sv-SE" dirty="0">
                <a:cs typeface="Arial"/>
              </a:rPr>
              <a:t> segment, </a:t>
            </a:r>
            <a:r>
              <a:rPr lang="sv-SE" dirty="0" err="1">
                <a:cs typeface="Arial"/>
              </a:rPr>
              <a:t>estimated</a:t>
            </a:r>
            <a:r>
              <a:rPr lang="sv-SE" dirty="0">
                <a:cs typeface="Arial"/>
              </a:rPr>
              <a:t> to be </a:t>
            </a:r>
            <a:r>
              <a:rPr lang="sv-SE" dirty="0" err="1">
                <a:cs typeface="Arial"/>
              </a:rPr>
              <a:t>worth</a:t>
            </a:r>
            <a:r>
              <a:rPr lang="sv-SE" dirty="0">
                <a:cs typeface="Arial"/>
              </a:rPr>
              <a:t> 8-10 billion USD </a:t>
            </a:r>
            <a:r>
              <a:rPr lang="sv-SE" dirty="0" err="1">
                <a:cs typeface="Arial"/>
              </a:rPr>
              <a:t>globally</a:t>
            </a:r>
            <a:endParaRPr lang="en-US" dirty="0" err="1">
              <a:cs typeface="Arial"/>
            </a:endParaRPr>
          </a:p>
          <a:p>
            <a:pPr marL="285750" indent="-285750">
              <a:spcBef>
                <a:spcPts val="1000"/>
              </a:spcBef>
              <a:buClr>
                <a:srgbClr val="DC0D15"/>
              </a:buClr>
              <a:buFont typeface="Arial"/>
              <a:buChar char="•"/>
            </a:pPr>
            <a:endParaRPr lang="en-US" b="1" dirty="0">
              <a:solidFill>
                <a:schemeClr val="tx1">
                  <a:lumMod val="75000"/>
                  <a:lumOff val="25000"/>
                </a:schemeClr>
              </a:solidFill>
              <a:cs typeface="Arial" panose="020B0604020202020204"/>
            </a:endParaRPr>
          </a:p>
        </p:txBody>
      </p:sp>
      <p:pic>
        <p:nvPicPr>
          <p:cNvPr id="1026" name="Picture 2">
            <a:extLst>
              <a:ext uri="{FF2B5EF4-FFF2-40B4-BE49-F238E27FC236}">
                <a16:creationId xmlns:a16="http://schemas.microsoft.com/office/drawing/2014/main" id="{AA6A8825-B017-BCD8-3FD5-028F0866F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821" y="3904447"/>
            <a:ext cx="5036180" cy="2644185"/>
          </a:xfrm>
          <a:prstGeom prst="rect">
            <a:avLst/>
          </a:prstGeom>
          <a:noFill/>
          <a:effectLst>
            <a:outerShdw blurRad="50800" dist="38100" dir="5400000" algn="t"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E5D047-3ADC-81F8-52E2-A60724D3F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020" y="3904446"/>
            <a:ext cx="2644186" cy="2644186"/>
          </a:xfrm>
          <a:prstGeom prst="rect">
            <a:avLst/>
          </a:prstGeom>
          <a:noFill/>
          <a:effectLst>
            <a:outerShdw blurRad="50800" dist="38100" dir="5400000" algn="t"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E4069CA-FAF7-5654-5CCA-AA102143AB51}"/>
              </a:ext>
            </a:extLst>
          </p:cNvPr>
          <p:cNvSpPr txBox="1"/>
          <p:nvPr/>
        </p:nvSpPr>
        <p:spPr>
          <a:xfrm>
            <a:off x="9551963" y="3813471"/>
            <a:ext cx="914400" cy="914400"/>
          </a:xfrm>
          <a:prstGeom prst="rect">
            <a:avLst/>
          </a:prstGeom>
        </p:spPr>
        <p:txBody>
          <a:bodyPr vert="horz" wrap="none" lIns="72000" tIns="72000" rIns="72000" bIns="72000" rtlCol="0">
            <a:noAutofit/>
          </a:bodyPr>
          <a:lstStyle/>
          <a:p>
            <a: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pPr>
            <a:endPar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3" name="TextBox 12">
            <a:extLst>
              <a:ext uri="{FF2B5EF4-FFF2-40B4-BE49-F238E27FC236}">
                <a16:creationId xmlns:a16="http://schemas.microsoft.com/office/drawing/2014/main" id="{C676E478-A7E8-2807-8FE1-C566C5F82652}"/>
              </a:ext>
            </a:extLst>
          </p:cNvPr>
          <p:cNvSpPr txBox="1"/>
          <p:nvPr/>
        </p:nvSpPr>
        <p:spPr>
          <a:xfrm>
            <a:off x="8955122" y="3780056"/>
            <a:ext cx="1906327" cy="2210069"/>
          </a:xfrm>
          <a:prstGeom prst="rect">
            <a:avLst/>
          </a:prstGeom>
          <a:solidFill>
            <a:srgbClr val="FFFF99"/>
          </a:solidFill>
          <a:effectLst>
            <a:outerShdw blurRad="50800" dist="38100" dir="2700000" algn="tl" rotWithShape="0">
              <a:prstClr val="black">
                <a:alpha val="40000"/>
              </a:prstClr>
            </a:outerShdw>
            <a:softEdge rad="31750"/>
          </a:effectLst>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lang="sv-SE" sz="1050" b="1" u="sng" dirty="0">
                <a:solidFill>
                  <a:schemeClr val="tx1">
                    <a:lumMod val="75000"/>
                    <a:lumOff val="25000"/>
                  </a:schemeClr>
                </a:solidFill>
              </a:rPr>
              <a:t>Market potential</a:t>
            </a:r>
          </a:p>
          <a:p>
            <a:pPr marR="0" algn="l" defTabSz="914400" rtl="0" eaLnBrk="1" fontAlgn="auto" latinLnBrk="0" hangingPunct="1">
              <a:lnSpc>
                <a:spcPct val="100000"/>
              </a:lnSpc>
              <a:spcBef>
                <a:spcPts val="1000"/>
              </a:spcBef>
              <a:spcAft>
                <a:spcPts val="0"/>
              </a:spcAft>
              <a:buClr>
                <a:srgbClr val="DC0D15"/>
              </a:buClr>
              <a:buSzTx/>
              <a:tabLst/>
            </a:pPr>
            <a:r>
              <a:rPr lang="sv-SE" sz="1050" dirty="0">
                <a:solidFill>
                  <a:schemeClr val="tx1">
                    <a:lumMod val="75000"/>
                    <a:lumOff val="25000"/>
                  </a:schemeClr>
                </a:solidFill>
              </a:rPr>
              <a:t>Packaging film market:    </a:t>
            </a:r>
          </a:p>
          <a:p>
            <a:pPr marR="0" algn="l" defTabSz="914400" rtl="0" eaLnBrk="1" fontAlgn="auto" latinLnBrk="0" hangingPunct="1">
              <a:lnSpc>
                <a:spcPct val="100000"/>
              </a:lnSpc>
              <a:spcBef>
                <a:spcPts val="600"/>
              </a:spcBef>
              <a:spcAft>
                <a:spcPts val="0"/>
              </a:spcAft>
              <a:buClr>
                <a:srgbClr val="DC0D15"/>
              </a:buClr>
              <a:buSzTx/>
              <a:tabLst/>
            </a:pPr>
            <a:r>
              <a:rPr lang="sv-SE" sz="1050" dirty="0">
                <a:solidFill>
                  <a:schemeClr val="tx1">
                    <a:lumMod val="75000"/>
                    <a:lumOff val="25000"/>
                  </a:schemeClr>
                </a:solidFill>
              </a:rPr>
              <a:t>    - Value:    8-10 billion USD</a:t>
            </a:r>
          </a:p>
          <a:p>
            <a:pPr marR="0" algn="l" defTabSz="914400" rtl="0" eaLnBrk="1" fontAlgn="auto" latinLnBrk="0" hangingPunct="1">
              <a:lnSpc>
                <a:spcPct val="100000"/>
              </a:lnSpc>
              <a:spcBef>
                <a:spcPts val="600"/>
              </a:spcBef>
              <a:spcAft>
                <a:spcPts val="0"/>
              </a:spcAft>
              <a:buClr>
                <a:srgbClr val="DC0D15"/>
              </a:buClr>
              <a:buSzTx/>
              <a:tabLst/>
            </a:pPr>
            <a:r>
              <a:rPr kumimoji="0" lang="sv-SE" sz="105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lang="sv-SE" sz="1050" dirty="0">
                <a:solidFill>
                  <a:schemeClr val="tx1">
                    <a:lumMod val="75000"/>
                    <a:lumOff val="25000"/>
                  </a:schemeClr>
                </a:solidFill>
              </a:rPr>
              <a:t> Volume: 4-5 million tons</a:t>
            </a:r>
          </a:p>
          <a:p>
            <a:pPr marR="0" algn="l" defTabSz="914400" rtl="0" eaLnBrk="1" fontAlgn="auto" latinLnBrk="0" hangingPunct="1">
              <a:lnSpc>
                <a:spcPct val="100000"/>
              </a:lnSpc>
              <a:spcBef>
                <a:spcPts val="600"/>
              </a:spcBef>
              <a:spcAft>
                <a:spcPts val="0"/>
              </a:spcAft>
              <a:buClr>
                <a:srgbClr val="DC0D15"/>
              </a:buClr>
              <a:buSzTx/>
              <a:tabLst/>
            </a:pPr>
            <a:r>
              <a:rPr lang="sv-SE" sz="1050" dirty="0">
                <a:solidFill>
                  <a:schemeClr val="tx1">
                    <a:lumMod val="75000"/>
                    <a:lumOff val="25000"/>
                  </a:schemeClr>
                </a:solidFill>
              </a:rPr>
              <a:t>    - CAGR:   5-7%</a:t>
            </a:r>
          </a:p>
          <a:p>
            <a:pPr marR="0" algn="l" defTabSz="914400" rtl="0" eaLnBrk="1" fontAlgn="auto" latinLnBrk="0" hangingPunct="1">
              <a:lnSpc>
                <a:spcPct val="100000"/>
              </a:lnSpc>
              <a:spcBef>
                <a:spcPts val="1000"/>
              </a:spcBef>
              <a:spcAft>
                <a:spcPts val="0"/>
              </a:spcAft>
              <a:buClr>
                <a:srgbClr val="DC0D15"/>
              </a:buClr>
              <a:buSzTx/>
              <a:tabLst/>
            </a:pPr>
            <a:r>
              <a:rPr lang="sv-SE" sz="1050" dirty="0">
                <a:solidFill>
                  <a:schemeClr val="tx1">
                    <a:lumMod val="75000"/>
                    <a:lumOff val="25000"/>
                  </a:schemeClr>
                </a:solidFill>
              </a:rPr>
              <a:t>Est. share recycled: 10%</a:t>
            </a:r>
          </a:p>
          <a:p>
            <a:pPr marR="0" algn="l" defTabSz="914400" rtl="0" eaLnBrk="1" fontAlgn="auto" latinLnBrk="0" hangingPunct="1">
              <a:lnSpc>
                <a:spcPct val="100000"/>
              </a:lnSpc>
              <a:spcBef>
                <a:spcPts val="1000"/>
              </a:spcBef>
              <a:spcAft>
                <a:spcPts val="0"/>
              </a:spcAft>
              <a:buClr>
                <a:srgbClr val="DC0D15"/>
              </a:buClr>
              <a:buSzTx/>
              <a:tabLst/>
            </a:pPr>
            <a:r>
              <a:rPr kumimoji="0" lang="sv-SE" sz="1050" b="0" i="0" u="none" strike="noStrike" kern="1200" cap="none" spc="0" normalizeH="0" baseline="0" noProof="0" dirty="0">
                <a:ln>
                  <a:noFill/>
                </a:ln>
                <a:solidFill>
                  <a:schemeClr val="tx1">
                    <a:lumMod val="75000"/>
                    <a:lumOff val="25000"/>
                  </a:schemeClr>
                </a:solidFill>
                <a:effectLst/>
                <a:uLnTx/>
                <a:uFillTx/>
                <a:latin typeface="+mn-lt"/>
                <a:ea typeface="+mn-ea"/>
                <a:cs typeface="+mn-cs"/>
              </a:rPr>
              <a:t>Potential value additi</a:t>
            </a:r>
            <a:r>
              <a:rPr lang="sv-SE" sz="1050" dirty="0">
                <a:solidFill>
                  <a:schemeClr val="tx1">
                    <a:lumMod val="75000"/>
                    <a:lumOff val="25000"/>
                  </a:schemeClr>
                </a:solidFill>
              </a:rPr>
              <a:t>ves: </a:t>
            </a:r>
          </a:p>
          <a:p>
            <a:pPr marR="0" algn="l" defTabSz="914400" rtl="0" eaLnBrk="1" fontAlgn="auto" latinLnBrk="0" hangingPunct="1">
              <a:lnSpc>
                <a:spcPct val="100000"/>
              </a:lnSpc>
              <a:spcBef>
                <a:spcPts val="600"/>
              </a:spcBef>
              <a:spcAft>
                <a:spcPts val="0"/>
              </a:spcAft>
              <a:buClr>
                <a:srgbClr val="DC0D15"/>
              </a:buClr>
              <a:buSzTx/>
              <a:tabLst/>
            </a:pPr>
            <a:r>
              <a:rPr lang="sv-SE" sz="1050" dirty="0">
                <a:solidFill>
                  <a:schemeClr val="tx1">
                    <a:lumMod val="75000"/>
                    <a:lumOff val="25000"/>
                  </a:schemeClr>
                </a:solidFill>
              </a:rPr>
              <a:t>   - 28-35 million USD</a:t>
            </a:r>
            <a:endParaRPr kumimoji="0" lang="sv-SE" sz="10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val="767193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le of broken glass&#10;&#10;Description automatically generated">
            <a:extLst>
              <a:ext uri="{FF2B5EF4-FFF2-40B4-BE49-F238E27FC236}">
                <a16:creationId xmlns:a16="http://schemas.microsoft.com/office/drawing/2014/main" id="{1E6DA4DD-7FF5-CD3A-1CAF-ED17D39E443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3076" t="23569" r="20417" b="8688"/>
          <a:stretch/>
        </p:blipFill>
        <p:spPr>
          <a:xfrm>
            <a:off x="1604010" y="2112704"/>
            <a:ext cx="1944000" cy="3107378"/>
          </a:xfrm>
          <a:prstGeom prst="rect">
            <a:avLst/>
          </a:prstGeom>
          <a:ln w="38100">
            <a:solidFill>
              <a:schemeClr val="tx1"/>
            </a:solidFill>
          </a:ln>
        </p:spPr>
      </p:pic>
      <p:sp>
        <p:nvSpPr>
          <p:cNvPr id="45" name="TextBox 44">
            <a:extLst>
              <a:ext uri="{FF2B5EF4-FFF2-40B4-BE49-F238E27FC236}">
                <a16:creationId xmlns:a16="http://schemas.microsoft.com/office/drawing/2014/main" id="{CD8EE1D0-EE9F-C0DD-94A3-77B713605969}"/>
              </a:ext>
            </a:extLst>
          </p:cNvPr>
          <p:cNvSpPr txBox="1"/>
          <p:nvPr/>
        </p:nvSpPr>
        <p:spPr>
          <a:xfrm>
            <a:off x="4215739" y="2866011"/>
            <a:ext cx="7695211" cy="2376589"/>
          </a:xfrm>
          <a:prstGeom prst="rect">
            <a:avLst/>
          </a:prstGeom>
          <a:solidFill>
            <a:srgbClr val="FFFFFF">
              <a:shade val="85000"/>
            </a:srgbClr>
          </a:solidFill>
          <a:ln>
            <a:solidFill>
              <a:schemeClr val="tx1"/>
            </a:solidFill>
          </a:ln>
          <a:effectLst/>
        </p:spPr>
        <p:txBody>
          <a:bodyPr vert="horz" wrap="none" lIns="72000" tIns="72000" rIns="72000" bIns="72000" rtlCol="0" anchor="ctr">
            <a:noAutofit/>
          </a:bodyPr>
          <a:lstStyle>
            <a:defPPr>
              <a:defRPr lang="sv-SE"/>
            </a:defPPr>
            <a:lvl1pPr marL="174625" indent="-174625">
              <a:spcBef>
                <a:spcPts val="1000"/>
              </a:spcBef>
              <a:buClr>
                <a:srgbClr val="DC0D15"/>
              </a:buClr>
              <a:buFont typeface="Arial" pitchFamily="34" charset="0"/>
              <a:buChar char="•"/>
              <a:defRPr b="1">
                <a:solidFill>
                  <a:schemeClr val="tx1">
                    <a:lumMod val="75000"/>
                    <a:lumOff val="25000"/>
                  </a:schemeClr>
                </a:solidFill>
              </a:defRPr>
            </a:lvl1pPr>
          </a:lstStyle>
          <a:p>
            <a:pPr marL="0" indent="0">
              <a:spcBef>
                <a:spcPts val="600"/>
              </a:spcBef>
              <a:buNone/>
            </a:pPr>
            <a:r>
              <a:rPr lang="sv-SE" sz="2400" b="1">
                <a:solidFill>
                  <a:schemeClr val="tx1"/>
                </a:solidFill>
              </a:rPr>
              <a:t>Reduce total cost using Nexam Additive</a:t>
            </a:r>
          </a:p>
          <a:p>
            <a:pPr>
              <a:spcBef>
                <a:spcPts val="600"/>
              </a:spcBef>
              <a:buClrTx/>
              <a:buFont typeface="Wingdings" panose="05000000000000000000" pitchFamily="2" charset="2"/>
              <a:buChar char="Ø"/>
            </a:pPr>
            <a:r>
              <a:rPr lang="sv-SE" sz="2400">
                <a:solidFill>
                  <a:srgbClr val="087818"/>
                </a:solidFill>
              </a:rPr>
              <a:t>Reduced raw material cost*		-30%</a:t>
            </a:r>
          </a:p>
          <a:p>
            <a:pPr>
              <a:spcBef>
                <a:spcPts val="600"/>
              </a:spcBef>
              <a:buClrTx/>
              <a:buFont typeface="Wingdings" panose="05000000000000000000" pitchFamily="2" charset="2"/>
              <a:buChar char="Ø"/>
            </a:pPr>
            <a:r>
              <a:rPr lang="sv-SE" sz="2400" b="1">
                <a:solidFill>
                  <a:srgbClr val="C00000"/>
                </a:solidFill>
              </a:rPr>
              <a:t>Additional cost (Nexam Additive)* 	 +6%</a:t>
            </a:r>
          </a:p>
          <a:p>
            <a:pPr>
              <a:spcBef>
                <a:spcPts val="600"/>
              </a:spcBef>
              <a:buClrTx/>
              <a:buFont typeface="Wingdings" panose="05000000000000000000" pitchFamily="2" charset="2"/>
              <a:buChar char="Ø"/>
            </a:pPr>
            <a:r>
              <a:rPr lang="sv-SE" sz="2400" b="1">
                <a:solidFill>
                  <a:srgbClr val="087818"/>
                </a:solidFill>
              </a:rPr>
              <a:t>Reduced cost final product*		</a:t>
            </a:r>
            <a:r>
              <a:rPr lang="sv-SE" sz="2400">
                <a:solidFill>
                  <a:srgbClr val="087818"/>
                </a:solidFill>
              </a:rPr>
              <a:t>-</a:t>
            </a:r>
            <a:r>
              <a:rPr lang="sv-SE" sz="2400" b="1">
                <a:solidFill>
                  <a:srgbClr val="087818"/>
                </a:solidFill>
              </a:rPr>
              <a:t>25%</a:t>
            </a:r>
          </a:p>
        </p:txBody>
      </p:sp>
      <p:sp>
        <p:nvSpPr>
          <p:cNvPr id="3" name="TextBox 2">
            <a:extLst>
              <a:ext uri="{FF2B5EF4-FFF2-40B4-BE49-F238E27FC236}">
                <a16:creationId xmlns:a16="http://schemas.microsoft.com/office/drawing/2014/main" id="{873D0BB6-2209-AE47-ACE3-54FF6CAA1736}"/>
              </a:ext>
            </a:extLst>
          </p:cNvPr>
          <p:cNvSpPr txBox="1"/>
          <p:nvPr/>
        </p:nvSpPr>
        <p:spPr>
          <a:xfrm>
            <a:off x="1543279" y="5220083"/>
            <a:ext cx="2068284" cy="1042089"/>
          </a:xfrm>
          <a:prstGeom prst="rect">
            <a:avLst/>
          </a:prstGeom>
        </p:spPr>
        <p:txBody>
          <a:bodyPr vert="horz" wrap="none" lIns="72000" tIns="72000" rIns="72000" bIns="72000" rtlCol="0" anchor="t">
            <a:noAutofit/>
          </a:bodyPr>
          <a:lstStyle/>
          <a:p>
            <a:pPr marR="0" algn="ctr" defTabSz="914400" rtl="0" eaLnBrk="1" fontAlgn="auto" latinLnBrk="0" hangingPunct="1">
              <a:lnSpc>
                <a:spcPct val="100000"/>
              </a:lnSpc>
              <a:spcAft>
                <a:spcPts val="0"/>
              </a:spcAft>
              <a:buSzTx/>
              <a:tabLst/>
            </a:pPr>
            <a:r>
              <a:rPr lang="sv-SE" sz="2400" b="1">
                <a:cs typeface="Arial"/>
              </a:rPr>
              <a:t>r-PET</a:t>
            </a:r>
          </a:p>
          <a:p>
            <a:pPr marR="0" algn="ctr" defTabSz="914400" rtl="0" eaLnBrk="1" fontAlgn="auto" latinLnBrk="0" hangingPunct="1">
              <a:lnSpc>
                <a:spcPct val="100000"/>
              </a:lnSpc>
              <a:spcAft>
                <a:spcPts val="0"/>
              </a:spcAft>
              <a:buSzTx/>
              <a:tabLst/>
            </a:pPr>
            <a:r>
              <a:rPr lang="sv-SE" sz="2000">
                <a:cs typeface="Arial"/>
              </a:rPr>
              <a:t>80% Expensive Grade</a:t>
            </a:r>
          </a:p>
          <a:p>
            <a:pPr marR="0" algn="ctr" defTabSz="914400" rtl="0" eaLnBrk="1" fontAlgn="auto" latinLnBrk="0" hangingPunct="1">
              <a:lnSpc>
                <a:spcPct val="100000"/>
              </a:lnSpc>
              <a:spcAft>
                <a:spcPts val="0"/>
              </a:spcAft>
              <a:buSzTx/>
              <a:tabLst/>
            </a:pPr>
            <a:r>
              <a:rPr lang="sv-SE" sz="2000">
                <a:cs typeface="Arial"/>
              </a:rPr>
              <a:t>10% Cheap Grades</a:t>
            </a:r>
          </a:p>
          <a:p>
            <a:pPr marR="0" algn="ctr" defTabSz="914400" rtl="0" eaLnBrk="1" fontAlgn="auto" latinLnBrk="0" hangingPunct="1">
              <a:lnSpc>
                <a:spcPct val="100000"/>
              </a:lnSpc>
              <a:spcAft>
                <a:spcPts val="0"/>
              </a:spcAft>
              <a:buSzTx/>
              <a:tabLst/>
            </a:pPr>
            <a:r>
              <a:rPr lang="sv-SE" sz="2000">
                <a:cs typeface="Arial"/>
              </a:rPr>
              <a:t>10% Virgin</a:t>
            </a:r>
          </a:p>
        </p:txBody>
      </p:sp>
      <p:sp>
        <p:nvSpPr>
          <p:cNvPr id="8" name="TextBox 7">
            <a:extLst>
              <a:ext uri="{FF2B5EF4-FFF2-40B4-BE49-F238E27FC236}">
                <a16:creationId xmlns:a16="http://schemas.microsoft.com/office/drawing/2014/main" id="{4A143C2F-CBED-7785-4422-B32769DC6822}"/>
              </a:ext>
            </a:extLst>
          </p:cNvPr>
          <p:cNvSpPr txBox="1"/>
          <p:nvPr/>
        </p:nvSpPr>
        <p:spPr>
          <a:xfrm>
            <a:off x="1543279" y="5220082"/>
            <a:ext cx="2068284" cy="1042089"/>
          </a:xfrm>
          <a:prstGeom prst="rect">
            <a:avLst/>
          </a:prstGeom>
        </p:spPr>
        <p:txBody>
          <a:bodyPr vert="horz" wrap="none" lIns="72000" tIns="72000" rIns="72000" bIns="72000" rtlCol="0" anchor="t">
            <a:noAutofit/>
          </a:bodyPr>
          <a:lstStyle/>
          <a:p>
            <a:pPr marR="0" algn="ctr" defTabSz="914400" rtl="0" eaLnBrk="1" fontAlgn="auto" latinLnBrk="0" hangingPunct="1">
              <a:lnSpc>
                <a:spcPct val="100000"/>
              </a:lnSpc>
              <a:spcAft>
                <a:spcPts val="0"/>
              </a:spcAft>
              <a:buSzTx/>
              <a:tabLst/>
            </a:pPr>
            <a:r>
              <a:rPr lang="sv-SE" sz="2400" b="1">
                <a:cs typeface="Arial"/>
              </a:rPr>
              <a:t>r-PET</a:t>
            </a:r>
          </a:p>
          <a:p>
            <a:pPr marR="0" algn="ctr" defTabSz="914400" rtl="0" eaLnBrk="1" fontAlgn="auto" latinLnBrk="0" hangingPunct="1">
              <a:lnSpc>
                <a:spcPct val="100000"/>
              </a:lnSpc>
              <a:spcAft>
                <a:spcPts val="0"/>
              </a:spcAft>
              <a:buSzTx/>
              <a:tabLst/>
            </a:pPr>
            <a:r>
              <a:rPr lang="sv-SE" sz="2000">
                <a:cs typeface="Arial"/>
              </a:rPr>
              <a:t>30% Expensive Grade</a:t>
            </a:r>
          </a:p>
          <a:p>
            <a:pPr marR="0" algn="ctr" defTabSz="914400" rtl="0" eaLnBrk="1" fontAlgn="auto" latinLnBrk="0" hangingPunct="1">
              <a:lnSpc>
                <a:spcPct val="100000"/>
              </a:lnSpc>
              <a:spcAft>
                <a:spcPts val="0"/>
              </a:spcAft>
              <a:buSzTx/>
              <a:tabLst/>
            </a:pPr>
            <a:r>
              <a:rPr lang="sv-SE" sz="2000">
                <a:cs typeface="Arial"/>
              </a:rPr>
              <a:t>60% Cheap Grades</a:t>
            </a:r>
          </a:p>
          <a:p>
            <a:pPr marR="0" algn="ctr" defTabSz="914400" rtl="0" eaLnBrk="1" fontAlgn="auto" latinLnBrk="0" hangingPunct="1">
              <a:lnSpc>
                <a:spcPct val="100000"/>
              </a:lnSpc>
              <a:spcAft>
                <a:spcPts val="0"/>
              </a:spcAft>
              <a:buSzTx/>
              <a:tabLst/>
            </a:pPr>
            <a:r>
              <a:rPr lang="sv-SE" sz="2000">
                <a:cs typeface="Arial"/>
              </a:rPr>
              <a:t>10% Virgin</a:t>
            </a:r>
          </a:p>
        </p:txBody>
      </p:sp>
      <p:sp>
        <p:nvSpPr>
          <p:cNvPr id="4" name="TextBox 3">
            <a:extLst>
              <a:ext uri="{FF2B5EF4-FFF2-40B4-BE49-F238E27FC236}">
                <a16:creationId xmlns:a16="http://schemas.microsoft.com/office/drawing/2014/main" id="{8D73D7ED-8CED-E707-C24F-69C1A746D285}"/>
              </a:ext>
            </a:extLst>
          </p:cNvPr>
          <p:cNvSpPr txBox="1"/>
          <p:nvPr/>
        </p:nvSpPr>
        <p:spPr>
          <a:xfrm>
            <a:off x="1695451" y="2113696"/>
            <a:ext cx="1720159" cy="362139"/>
          </a:xfrm>
          <a:prstGeom prst="rect">
            <a:avLst/>
          </a:prstGeom>
        </p:spPr>
        <p:txBody>
          <a:bodyPr vert="horz" wrap="none" lIns="72000" tIns="72000" rIns="72000" bIns="72000" rtlCol="0" anchor="ctr">
            <a:noAutofit/>
          </a:bodyPr>
          <a:lstStyle/>
          <a:p>
            <a:pPr marR="0" algn="ctr" defTabSz="914400" rtl="0" eaLnBrk="1" fontAlgn="auto" latinLnBrk="0" hangingPunct="1">
              <a:lnSpc>
                <a:spcPct val="100000"/>
              </a:lnSpc>
              <a:spcBef>
                <a:spcPts val="1000"/>
              </a:spcBef>
              <a:spcAft>
                <a:spcPts val="0"/>
              </a:spcAft>
              <a:buClr>
                <a:srgbClr val="DC0D15"/>
              </a:buClr>
              <a:buSzTx/>
              <a:tabLst/>
            </a:pPr>
            <a:r>
              <a:rPr kumimoji="0" lang="sv-SE" sz="1600" b="1" i="0" u="none" strike="noStrike" kern="1200" cap="none" spc="0" normalizeH="0" baseline="0" noProof="0">
                <a:ln>
                  <a:noFill/>
                </a:ln>
                <a:solidFill>
                  <a:srgbClr val="019DE7"/>
                </a:solidFill>
                <a:effectLst/>
                <a:uLnTx/>
                <a:uFillTx/>
                <a:latin typeface="+mn-lt"/>
                <a:ea typeface="+mn-ea"/>
                <a:cs typeface="+mn-cs"/>
              </a:rPr>
              <a:t>EXPENSIVE</a:t>
            </a:r>
          </a:p>
        </p:txBody>
      </p:sp>
      <p:grpSp>
        <p:nvGrpSpPr>
          <p:cNvPr id="7" name="Group 6">
            <a:extLst>
              <a:ext uri="{FF2B5EF4-FFF2-40B4-BE49-F238E27FC236}">
                <a16:creationId xmlns:a16="http://schemas.microsoft.com/office/drawing/2014/main" id="{707D331D-DAE5-2B54-F588-93F4208E8A77}"/>
              </a:ext>
            </a:extLst>
          </p:cNvPr>
          <p:cNvGrpSpPr/>
          <p:nvPr/>
        </p:nvGrpSpPr>
        <p:grpSpPr>
          <a:xfrm>
            <a:off x="1614169" y="4170205"/>
            <a:ext cx="1926549" cy="1072396"/>
            <a:chOff x="1614169" y="4170205"/>
            <a:chExt cx="1926549" cy="1072396"/>
          </a:xfrm>
        </p:grpSpPr>
        <p:pic>
          <p:nvPicPr>
            <p:cNvPr id="5" name="Bildobjekt 19" descr="En bild som visar text&#10;&#10;Automatiskt genererad beskrivning">
              <a:extLst>
                <a:ext uri="{FF2B5EF4-FFF2-40B4-BE49-F238E27FC236}">
                  <a16:creationId xmlns:a16="http://schemas.microsoft.com/office/drawing/2014/main" id="{30644276-B1F9-076F-12FC-EEF8DCF44A1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5521" r="30388"/>
            <a:stretch/>
          </p:blipFill>
          <p:spPr>
            <a:xfrm rot="5400000">
              <a:off x="2056401" y="3727973"/>
              <a:ext cx="1042086" cy="1926549"/>
            </a:xfrm>
            <a:prstGeom prst="rect">
              <a:avLst/>
            </a:prstGeom>
            <a:ln w="38100">
              <a:solidFill>
                <a:schemeClr val="tx1"/>
              </a:solidFill>
            </a:ln>
          </p:spPr>
        </p:pic>
        <p:sp>
          <p:nvSpPr>
            <p:cNvPr id="6" name="TextBox 5">
              <a:extLst>
                <a:ext uri="{FF2B5EF4-FFF2-40B4-BE49-F238E27FC236}">
                  <a16:creationId xmlns:a16="http://schemas.microsoft.com/office/drawing/2014/main" id="{45968774-84FD-AD6D-BE21-FE2A51F25128}"/>
                </a:ext>
              </a:extLst>
            </p:cNvPr>
            <p:cNvSpPr txBox="1"/>
            <p:nvPr/>
          </p:nvSpPr>
          <p:spPr>
            <a:xfrm>
              <a:off x="1695452" y="4880462"/>
              <a:ext cx="1720159" cy="362139"/>
            </a:xfrm>
            <a:prstGeom prst="rect">
              <a:avLst/>
            </a:prstGeom>
          </p:spPr>
          <p:txBody>
            <a:bodyPr vert="horz" wrap="none" lIns="72000" tIns="72000" rIns="72000" bIns="72000" rtlCol="0" anchor="ctr">
              <a:noAutofit/>
            </a:bodyPr>
            <a:lstStyle/>
            <a:p>
              <a:pPr marR="0" algn="ctr" defTabSz="914400" rtl="0" eaLnBrk="1" fontAlgn="auto" latinLnBrk="0" hangingPunct="1">
                <a:lnSpc>
                  <a:spcPct val="100000"/>
                </a:lnSpc>
                <a:spcBef>
                  <a:spcPts val="1000"/>
                </a:spcBef>
                <a:spcAft>
                  <a:spcPts val="0"/>
                </a:spcAft>
                <a:buClr>
                  <a:srgbClr val="DC0D15"/>
                </a:buClr>
                <a:buSzTx/>
                <a:tabLst/>
              </a:pPr>
              <a:r>
                <a:rPr kumimoji="0" lang="sv-SE" sz="1600" b="1" i="0" u="none" strike="noStrike" kern="1200" cap="none" spc="0" normalizeH="0" baseline="0" noProof="0">
                  <a:ln>
                    <a:noFill/>
                  </a:ln>
                  <a:solidFill>
                    <a:schemeClr val="bg1">
                      <a:lumMod val="95000"/>
                    </a:schemeClr>
                  </a:solidFill>
                  <a:effectLst/>
                  <a:uLnTx/>
                  <a:uFillTx/>
                  <a:latin typeface="+mn-lt"/>
                  <a:ea typeface="+mn-ea"/>
                  <a:cs typeface="+mn-cs"/>
                </a:rPr>
                <a:t>CHEAP</a:t>
              </a:r>
            </a:p>
          </p:txBody>
        </p:sp>
      </p:grpSp>
      <p:pic>
        <p:nvPicPr>
          <p:cNvPr id="9" name="Picture 8">
            <a:extLst>
              <a:ext uri="{FF2B5EF4-FFF2-40B4-BE49-F238E27FC236}">
                <a16:creationId xmlns:a16="http://schemas.microsoft.com/office/drawing/2014/main" id="{DB84C4F8-5E0E-57C5-1EBE-E298C76EA415}"/>
              </a:ext>
            </a:extLst>
          </p:cNvPr>
          <p:cNvPicPr>
            <a:picLocks noChangeAspect="1"/>
          </p:cNvPicPr>
          <p:nvPr/>
        </p:nvPicPr>
        <p:blipFill>
          <a:blip r:embed="rId6"/>
          <a:stretch>
            <a:fillRect/>
          </a:stretch>
        </p:blipFill>
        <p:spPr>
          <a:xfrm rot="20571905">
            <a:off x="1174924" y="3703387"/>
            <a:ext cx="2804994" cy="766948"/>
          </a:xfrm>
          <a:prstGeom prst="roundRect">
            <a:avLst>
              <a:gd name="adj" fmla="val 8594"/>
            </a:avLst>
          </a:prstGeom>
          <a:solidFill>
            <a:srgbClr val="FFFFFF">
              <a:shade val="85000"/>
            </a:srgbClr>
          </a:solidFill>
          <a:ln>
            <a:noFill/>
          </a:ln>
          <a:effectLst/>
        </p:spPr>
      </p:pic>
      <p:sp>
        <p:nvSpPr>
          <p:cNvPr id="11" name="TextBox 10">
            <a:extLst>
              <a:ext uri="{FF2B5EF4-FFF2-40B4-BE49-F238E27FC236}">
                <a16:creationId xmlns:a16="http://schemas.microsoft.com/office/drawing/2014/main" id="{71D69A17-6AFD-44DA-DAA0-E7AD1854D0B3}"/>
              </a:ext>
            </a:extLst>
          </p:cNvPr>
          <p:cNvSpPr txBox="1"/>
          <p:nvPr/>
        </p:nvSpPr>
        <p:spPr>
          <a:xfrm>
            <a:off x="8681618" y="6459648"/>
            <a:ext cx="1735648" cy="398352"/>
          </a:xfrm>
          <a:prstGeom prst="rect">
            <a:avLst/>
          </a:prstGeom>
        </p:spPr>
        <p:txBody>
          <a:bodyPr vert="horz" wrap="none" lIns="72000" tIns="72000" rIns="72000" bIns="72000" rtlCol="0">
            <a:noAutofit/>
          </a:bodyPr>
          <a:lstStyle/>
          <a:p>
            <a:pPr marR="0" algn="l" defTabSz="914400" rtl="0" eaLnBrk="1" fontAlgn="auto" latinLnBrk="0" hangingPunct="1">
              <a:lnSpc>
                <a:spcPct val="100000"/>
              </a:lnSpc>
              <a:spcBef>
                <a:spcPts val="1000"/>
              </a:spcBef>
              <a:spcAft>
                <a:spcPts val="0"/>
              </a:spcAft>
              <a:buClr>
                <a:srgbClr val="DC0D15"/>
              </a:buClr>
              <a:buSzTx/>
              <a:tabLst/>
            </a:pPr>
            <a:r>
              <a:rPr kumimoji="0" lang="sv-SE" sz="1200" b="0" i="0" u="none" strike="noStrike" kern="1200" cap="none" spc="0" normalizeH="0" baseline="0" noProof="0">
                <a:ln>
                  <a:noFill/>
                </a:ln>
                <a:solidFill>
                  <a:schemeClr val="tx1">
                    <a:lumMod val="75000"/>
                    <a:lumOff val="25000"/>
                  </a:schemeClr>
                </a:solidFill>
                <a:effectLst/>
                <a:uLnTx/>
                <a:uFillTx/>
                <a:latin typeface="+mn-lt"/>
                <a:ea typeface="+mn-ea"/>
                <a:cs typeface="+mn-cs"/>
              </a:rPr>
              <a:t>* Indicative numbers, based on customer cases</a:t>
            </a:r>
          </a:p>
        </p:txBody>
      </p:sp>
      <p:sp>
        <p:nvSpPr>
          <p:cNvPr id="14" name="Platshållare för text 1">
            <a:extLst>
              <a:ext uri="{FF2B5EF4-FFF2-40B4-BE49-F238E27FC236}">
                <a16:creationId xmlns:a16="http://schemas.microsoft.com/office/drawing/2014/main" id="{B009B30A-AEE0-8192-2C01-3CDBC1CA2E0A}"/>
              </a:ext>
            </a:extLst>
          </p:cNvPr>
          <p:cNvSpPr>
            <a:spLocks noGrp="1"/>
          </p:cNvSpPr>
          <p:nvPr>
            <p:ph type="body" sz="quarter" idx="20"/>
          </p:nvPr>
        </p:nvSpPr>
        <p:spPr>
          <a:xfrm>
            <a:off x="2010628" y="653218"/>
            <a:ext cx="8943493" cy="516164"/>
          </a:xfrm>
        </p:spPr>
        <p:txBody>
          <a:bodyPr>
            <a:noAutofit/>
          </a:bodyPr>
          <a:lstStyle/>
          <a:p>
            <a:pPr algn="l"/>
            <a:r>
              <a:rPr lang="sv-SE" sz="3600"/>
              <a:t>Clear customer value proposition</a:t>
            </a:r>
            <a:endParaRPr lang="sv-SE"/>
          </a:p>
          <a:p>
            <a:endParaRPr lang="en-GB"/>
          </a:p>
        </p:txBody>
      </p:sp>
    </p:spTree>
    <p:extLst>
      <p:ext uri="{BB962C8B-B14F-4D97-AF65-F5344CB8AC3E}">
        <p14:creationId xmlns:p14="http://schemas.microsoft.com/office/powerpoint/2010/main" val="3612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 grpId="0"/>
      <p:bldP spid="8" grpId="0"/>
    </p:bldLst>
  </p:timing>
</p:sld>
</file>

<file path=ppt/theme/theme1.xml><?xml version="1.0" encoding="utf-8"?>
<a:theme xmlns:a="http://schemas.openxmlformats.org/drawingml/2006/main" name="Nexam Chemical_Compadres">
  <a:themeElements>
    <a:clrScheme name="Nexam Chemical 2023">
      <a:dk1>
        <a:srgbClr val="000000"/>
      </a:dk1>
      <a:lt1>
        <a:srgbClr val="FFFFFF"/>
      </a:lt1>
      <a:dk2>
        <a:srgbClr val="163A4B"/>
      </a:dk2>
      <a:lt2>
        <a:srgbClr val="57859A"/>
      </a:lt2>
      <a:accent1>
        <a:srgbClr val="476776"/>
      </a:accent1>
      <a:accent2>
        <a:srgbClr val="F8E9E3"/>
      </a:accent2>
      <a:accent3>
        <a:srgbClr val="BD1716"/>
      </a:accent3>
      <a:accent4>
        <a:srgbClr val="D4D2D2"/>
      </a:accent4>
      <a:accent5>
        <a:srgbClr val="E2EAEF"/>
      </a:accent5>
      <a:accent6>
        <a:srgbClr val="3F3F3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0E6E8"/>
        </a:solidFill>
        <a:ln w="19050">
          <a:solidFill>
            <a:schemeClr val="bg1"/>
          </a:solidFill>
        </a:ln>
      </a:spPr>
      <a:bodyPr vert="horz" lIns="72000" tIns="72000" rIns="72000" bIns="72000" rtlCol="0" anchor="ctr">
        <a:noAutofit/>
      </a:bodyPr>
      <a:lstStyle>
        <a:defPPr marL="174625" indent="-174625" algn="ctr">
          <a:spcBef>
            <a:spcPts val="1000"/>
          </a:spcBef>
          <a:buClr>
            <a:srgbClr val="DC0D15"/>
          </a:buClr>
          <a:buFont typeface="Arial" pitchFamily="34" charset="0"/>
          <a:buChar char="•"/>
          <a:defRPr sz="1200" dirty="0">
            <a:solidFill>
              <a:schemeClr val="tx1">
                <a:lumMod val="75000"/>
                <a:lumOff val="25000"/>
              </a:schemeClr>
            </a:solidFill>
          </a:defRPr>
        </a:defPPr>
      </a:lstStyle>
    </a:spDef>
    <a:lnDef>
      <a:spPr>
        <a:ln w="12700">
          <a:solidFill>
            <a:srgbClr val="DC0D15"/>
          </a:solidFill>
        </a:ln>
      </a:spPr>
      <a:bodyPr/>
      <a:lstStyle/>
      <a:style>
        <a:lnRef idx="1">
          <a:schemeClr val="accent1"/>
        </a:lnRef>
        <a:fillRef idx="0">
          <a:schemeClr val="accent1"/>
        </a:fillRef>
        <a:effectRef idx="0">
          <a:schemeClr val="accent1"/>
        </a:effectRef>
        <a:fontRef idx="minor">
          <a:schemeClr val="tx1"/>
        </a:fontRef>
      </a:style>
    </a:lnDef>
    <a:txDef>
      <a:spPr/>
      <a:bodyPr vert="horz" lIns="72000" tIns="72000" rIns="72000" bIns="72000" rtlCol="0">
        <a:noAutofit/>
      </a:bodyPr>
      <a:lstStyle>
        <a:defPPr marL="174625" marR="0" indent="-174625" algn="l" defTabSz="914400" rtl="0" eaLnBrk="1" fontAlgn="auto" latinLnBrk="0" hangingPunct="1">
          <a:lnSpc>
            <a:spcPct val="100000"/>
          </a:lnSpc>
          <a:spcBef>
            <a:spcPts val="1000"/>
          </a:spcBef>
          <a:spcAft>
            <a:spcPts val="0"/>
          </a:spcAft>
          <a:buClr>
            <a:srgbClr val="DC0D15"/>
          </a:buClr>
          <a:buSzTx/>
          <a:buFont typeface="Arial" pitchFamily="34" charset="0"/>
          <a:buChar char="•"/>
          <a:tabLst/>
          <a:defRPr kumimoji="0" sz="1200" b="0" i="0" u="none" strike="noStrike" kern="1200" cap="none" spc="0" normalizeH="0" baseline="0" noProof="0" smtClean="0">
            <a:ln>
              <a:noFill/>
            </a:ln>
            <a:solidFill>
              <a:schemeClr val="tx1">
                <a:lumMod val="75000"/>
                <a:lumOff val="25000"/>
              </a:schemeClr>
            </a:solidFill>
            <a:effectLst/>
            <a:uLnTx/>
            <a:uFillTx/>
            <a:latin typeface="+mn-lt"/>
            <a:ea typeface="+mn-ea"/>
            <a:cs typeface="+mn-cs"/>
          </a:defRPr>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1FD2F7458CE34E886483DA4B1FF600" ma:contentTypeVersion="6" ma:contentTypeDescription="Create a new document." ma:contentTypeScope="" ma:versionID="d8a5d409ec4b52e907f65925dd63db54">
  <xsd:schema xmlns:xsd="http://www.w3.org/2001/XMLSchema" xmlns:xs="http://www.w3.org/2001/XMLSchema" xmlns:p="http://schemas.microsoft.com/office/2006/metadata/properties" xmlns:ns2="0882dc1b-99c2-4517-bd62-98f442177fbf" xmlns:ns3="e9efbe46-c718-4d8b-84bc-525278069c5e" targetNamespace="http://schemas.microsoft.com/office/2006/metadata/properties" ma:root="true" ma:fieldsID="f613dc0cfb4dcd7a69b73095f9955b47" ns2:_="" ns3:_="">
    <xsd:import namespace="0882dc1b-99c2-4517-bd62-98f442177fbf"/>
    <xsd:import namespace="e9efbe46-c718-4d8b-84bc-525278069c5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82dc1b-99c2-4517-bd62-98f442177f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efbe46-c718-4d8b-84bc-525278069c5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528B0A-CE5B-4D8A-AE82-FD3B9926D4DA}">
  <ds:schemaRefs>
    <ds:schemaRef ds:uri="http://schemas.microsoft.com/sharepoint/v3/contenttype/forms"/>
  </ds:schemaRefs>
</ds:datastoreItem>
</file>

<file path=customXml/itemProps2.xml><?xml version="1.0" encoding="utf-8"?>
<ds:datastoreItem xmlns:ds="http://schemas.openxmlformats.org/officeDocument/2006/customXml" ds:itemID="{9337F089-D622-4983-A88E-03BA8C837193}">
  <ds:schemaRefs>
    <ds:schemaRef ds:uri="0882dc1b-99c2-4517-bd62-98f442177fbf"/>
    <ds:schemaRef ds:uri="e9efbe46-c718-4d8b-84bc-525278069c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084D30-54B3-42EA-A247-6339B177B279}">
  <ds:schemaRefs>
    <ds:schemaRef ds:uri="0882dc1b-99c2-4517-bd62-98f442177fbf"/>
    <ds:schemaRef ds:uri="e9efbe46-c718-4d8b-84bc-525278069c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Bredbild</PresentationFormat>
  <Slides>29</Slides>
  <Notes>27</Notes>
  <HiddenSlides>1</HiddenSlides>
  <ScaleCrop>false</ScaleCrop>
  <HeadingPairs>
    <vt:vector size="4" baseType="variant">
      <vt:variant>
        <vt:lpstr>Tema</vt:lpstr>
      </vt:variant>
      <vt:variant>
        <vt:i4>1</vt:i4>
      </vt:variant>
      <vt:variant>
        <vt:lpstr>Bildrubriker</vt:lpstr>
      </vt:variant>
      <vt:variant>
        <vt:i4>29</vt:i4>
      </vt:variant>
    </vt:vector>
  </HeadingPairs>
  <TitlesOfParts>
    <vt:vector size="30" baseType="lpstr">
      <vt:lpstr>Nexam Chemical_Compadres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Lars Öhrn</dc:creator>
  <cp:revision>12</cp:revision>
  <cp:lastPrinted>2022-01-26T06:52:13Z</cp:lastPrinted>
  <dcterms:created xsi:type="dcterms:W3CDTF">2018-04-20T08:48:50Z</dcterms:created>
  <dcterms:modified xsi:type="dcterms:W3CDTF">2025-05-05T07:48:51Z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0x0101003D1FD2F7458CE34E886483DA4B1FF600</vt:lpwstr>
  </property>
</Properties>
</file>